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861" r:id="rId2"/>
    <p:sldId id="1171" r:id="rId3"/>
    <p:sldId id="1176" r:id="rId4"/>
    <p:sldId id="1175" r:id="rId5"/>
    <p:sldId id="1139" r:id="rId6"/>
    <p:sldId id="1177" r:id="rId7"/>
    <p:sldId id="1172" r:id="rId8"/>
    <p:sldId id="1174" r:id="rId9"/>
    <p:sldId id="1178" r:id="rId10"/>
    <p:sldId id="1179" r:id="rId11"/>
    <p:sldId id="1181" r:id="rId12"/>
    <p:sldId id="1180" r:id="rId13"/>
    <p:sldId id="1182" r:id="rId14"/>
  </p:sldIdLst>
  <p:sldSz cx="9144000" cy="5715000" type="screen16x10"/>
  <p:notesSz cx="6724650" cy="9866313"/>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FF66"/>
    <a:srgbClr val="FF965E"/>
    <a:srgbClr val="78E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8" autoAdjust="0"/>
    <p:restoredTop sz="72960" autoAdjust="0"/>
  </p:normalViewPr>
  <p:slideViewPr>
    <p:cSldViewPr>
      <p:cViewPr varScale="1">
        <p:scale>
          <a:sx n="122" d="100"/>
          <a:sy n="122" d="100"/>
        </p:scale>
        <p:origin x="200" y="800"/>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7EDE2877-BD95-1343-A552-BA2868463D4E}" type="datetimeFigureOut">
              <a:rPr lang="en-US" smtClean="0"/>
              <a:pPr/>
              <a:t>3/31/22</a:t>
            </a:fld>
            <a:endParaRPr lang="en-US" dirty="0"/>
          </a:p>
        </p:txBody>
      </p:sp>
      <p:sp>
        <p:nvSpPr>
          <p:cNvPr id="4" name="Slide Image Placeholder 3"/>
          <p:cNvSpPr>
            <a:spLocks noGrp="1" noRot="1" noChangeAspect="1"/>
          </p:cNvSpPr>
          <p:nvPr>
            <p:ph type="sldImg" idx="2"/>
          </p:nvPr>
        </p:nvSpPr>
        <p:spPr>
          <a:xfrm>
            <a:off x="403225" y="739775"/>
            <a:ext cx="591820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100" y="4686300"/>
            <a:ext cx="5378450" cy="4440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013"/>
            <a:ext cx="291465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8413" y="9371013"/>
            <a:ext cx="2914650" cy="493712"/>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1</a:t>
            </a:fld>
            <a:endParaRPr lang="en-US" dirty="0"/>
          </a:p>
        </p:txBody>
      </p:sp>
    </p:spTree>
    <p:extLst>
      <p:ext uri="{BB962C8B-B14F-4D97-AF65-F5344CB8AC3E}">
        <p14:creationId xmlns:p14="http://schemas.microsoft.com/office/powerpoint/2010/main" val="1314749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10</a:t>
            </a:fld>
            <a:endParaRPr lang="en-US" dirty="0"/>
          </a:p>
        </p:txBody>
      </p:sp>
    </p:spTree>
    <p:extLst>
      <p:ext uri="{BB962C8B-B14F-4D97-AF65-F5344CB8AC3E}">
        <p14:creationId xmlns:p14="http://schemas.microsoft.com/office/powerpoint/2010/main" val="386661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11</a:t>
            </a:fld>
            <a:endParaRPr lang="en-US" dirty="0"/>
          </a:p>
        </p:txBody>
      </p:sp>
    </p:spTree>
    <p:extLst>
      <p:ext uri="{BB962C8B-B14F-4D97-AF65-F5344CB8AC3E}">
        <p14:creationId xmlns:p14="http://schemas.microsoft.com/office/powerpoint/2010/main" val="299570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12</a:t>
            </a:fld>
            <a:endParaRPr lang="en-US" dirty="0"/>
          </a:p>
        </p:txBody>
      </p:sp>
    </p:spTree>
    <p:extLst>
      <p:ext uri="{BB962C8B-B14F-4D97-AF65-F5344CB8AC3E}">
        <p14:creationId xmlns:p14="http://schemas.microsoft.com/office/powerpoint/2010/main" val="358693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13</a:t>
            </a:fld>
            <a:endParaRPr lang="en-US" dirty="0"/>
          </a:p>
        </p:txBody>
      </p:sp>
    </p:spTree>
    <p:extLst>
      <p:ext uri="{BB962C8B-B14F-4D97-AF65-F5344CB8AC3E}">
        <p14:creationId xmlns:p14="http://schemas.microsoft.com/office/powerpoint/2010/main" val="370662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2</a:t>
            </a:fld>
            <a:endParaRPr lang="en-US" dirty="0"/>
          </a:p>
        </p:txBody>
      </p:sp>
    </p:spTree>
    <p:extLst>
      <p:ext uri="{BB962C8B-B14F-4D97-AF65-F5344CB8AC3E}">
        <p14:creationId xmlns:p14="http://schemas.microsoft.com/office/powerpoint/2010/main" val="78182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3</a:t>
            </a:fld>
            <a:endParaRPr lang="en-US" dirty="0"/>
          </a:p>
        </p:txBody>
      </p:sp>
    </p:spTree>
    <p:extLst>
      <p:ext uri="{BB962C8B-B14F-4D97-AF65-F5344CB8AC3E}">
        <p14:creationId xmlns:p14="http://schemas.microsoft.com/office/powerpoint/2010/main" val="4096342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4</a:t>
            </a:fld>
            <a:endParaRPr lang="en-US" dirty="0"/>
          </a:p>
        </p:txBody>
      </p:sp>
    </p:spTree>
    <p:extLst>
      <p:ext uri="{BB962C8B-B14F-4D97-AF65-F5344CB8AC3E}">
        <p14:creationId xmlns:p14="http://schemas.microsoft.com/office/powerpoint/2010/main" val="139686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5</a:t>
            </a:fld>
            <a:endParaRPr lang="en-US" dirty="0"/>
          </a:p>
        </p:txBody>
      </p:sp>
    </p:spTree>
    <p:extLst>
      <p:ext uri="{BB962C8B-B14F-4D97-AF65-F5344CB8AC3E}">
        <p14:creationId xmlns:p14="http://schemas.microsoft.com/office/powerpoint/2010/main" val="344070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6</a:t>
            </a:fld>
            <a:endParaRPr lang="en-US" dirty="0"/>
          </a:p>
        </p:txBody>
      </p:sp>
    </p:spTree>
    <p:extLst>
      <p:ext uri="{BB962C8B-B14F-4D97-AF65-F5344CB8AC3E}">
        <p14:creationId xmlns:p14="http://schemas.microsoft.com/office/powerpoint/2010/main" val="222529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7</a:t>
            </a:fld>
            <a:endParaRPr lang="en-US" dirty="0"/>
          </a:p>
        </p:txBody>
      </p:sp>
    </p:spTree>
    <p:extLst>
      <p:ext uri="{BB962C8B-B14F-4D97-AF65-F5344CB8AC3E}">
        <p14:creationId xmlns:p14="http://schemas.microsoft.com/office/powerpoint/2010/main" val="428434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8</a:t>
            </a:fld>
            <a:endParaRPr lang="en-US" dirty="0"/>
          </a:p>
        </p:txBody>
      </p:sp>
    </p:spTree>
    <p:extLst>
      <p:ext uri="{BB962C8B-B14F-4D97-AF65-F5344CB8AC3E}">
        <p14:creationId xmlns:p14="http://schemas.microsoft.com/office/powerpoint/2010/main" val="3698390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9</a:t>
            </a:fld>
            <a:endParaRPr lang="en-US" dirty="0"/>
          </a:p>
        </p:txBody>
      </p:sp>
    </p:spTree>
    <p:extLst>
      <p:ext uri="{BB962C8B-B14F-4D97-AF65-F5344CB8AC3E}">
        <p14:creationId xmlns:p14="http://schemas.microsoft.com/office/powerpoint/2010/main" val="284436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dirty="0"/>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dirty="0"/>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481236"/>
            <a:ext cx="9144000" cy="4099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a:solidFill>
                  <a:srgbClr val="FFFF00"/>
                </a:solidFill>
                <a:latin typeface="+mn-lt"/>
                <a:ea typeface="+mn-ea"/>
                <a:cs typeface="+mn-cs"/>
              </a:rPr>
              <a:t>1 Timothy 1</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i="1" kern="0" dirty="0">
                <a:solidFill>
                  <a:srgbClr val="FFFF00"/>
                </a:solidFill>
                <a:latin typeface="Times New Roman" panose="02020603050405020304" pitchFamily="18" charset="0"/>
                <a:ea typeface="+mn-ea"/>
                <a:cs typeface="Times New Roman" panose="02020603050405020304" pitchFamily="18" charset="0"/>
              </a:rPr>
              <a:t>(English Standard Version)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p:txBody>
      </p:sp>
    </p:spTree>
    <p:extLst>
      <p:ext uri="{BB962C8B-B14F-4D97-AF65-F5344CB8AC3E}">
        <p14:creationId xmlns:p14="http://schemas.microsoft.com/office/powerpoint/2010/main" val="56144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1F3641C-59BE-8842-9DBB-60C4FB765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0"/>
            <a:ext cx="7623175"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2A6663-FD3A-0846-A7CA-AA7FDCAC3493}"/>
              </a:ext>
            </a:extLst>
          </p:cNvPr>
          <p:cNvSpPr txBox="1"/>
          <p:nvPr/>
        </p:nvSpPr>
        <p:spPr>
          <a:xfrm>
            <a:off x="4572000" y="3437450"/>
            <a:ext cx="864096" cy="369332"/>
          </a:xfrm>
          <a:prstGeom prst="rect">
            <a:avLst/>
          </a:prstGeom>
          <a:solidFill>
            <a:schemeClr val="bg1">
              <a:alpha val="69000"/>
            </a:schemeClr>
          </a:solidFill>
        </p:spPr>
        <p:txBody>
          <a:bodyPr wrap="square" rtlCol="0">
            <a:spAutoFit/>
          </a:bodyPr>
          <a:lstStyle/>
          <a:p>
            <a:r>
              <a:rPr lang="en-AU" dirty="0"/>
              <a:t>Lystra</a:t>
            </a:r>
          </a:p>
        </p:txBody>
      </p:sp>
      <p:cxnSp>
        <p:nvCxnSpPr>
          <p:cNvPr id="4" name="Straight Arrow Connector 3">
            <a:extLst>
              <a:ext uri="{FF2B5EF4-FFF2-40B4-BE49-F238E27FC236}">
                <a16:creationId xmlns:a16="http://schemas.microsoft.com/office/drawing/2014/main" id="{C68B87F7-69D6-0D44-9B19-74938236A491}"/>
              </a:ext>
            </a:extLst>
          </p:cNvPr>
          <p:cNvCxnSpPr>
            <a:cxnSpLocks/>
          </p:cNvCxnSpPr>
          <p:nvPr/>
        </p:nvCxnSpPr>
        <p:spPr>
          <a:xfrm flipV="1">
            <a:off x="5076056" y="2425452"/>
            <a:ext cx="433160" cy="1008112"/>
          </a:xfrm>
          <a:prstGeom prst="straightConnector1">
            <a:avLst/>
          </a:prstGeom>
          <a:ln w="4445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A74FD49-E3C7-5941-AD62-9C761CFC85AC}"/>
              </a:ext>
            </a:extLst>
          </p:cNvPr>
          <p:cNvSpPr txBox="1"/>
          <p:nvPr/>
        </p:nvSpPr>
        <p:spPr>
          <a:xfrm>
            <a:off x="2123728" y="2857500"/>
            <a:ext cx="1076030" cy="369332"/>
          </a:xfrm>
          <a:prstGeom prst="rect">
            <a:avLst/>
          </a:prstGeom>
          <a:solidFill>
            <a:schemeClr val="bg1">
              <a:alpha val="69000"/>
            </a:schemeClr>
          </a:solidFill>
        </p:spPr>
        <p:txBody>
          <a:bodyPr wrap="square" rtlCol="0">
            <a:spAutoFit/>
          </a:bodyPr>
          <a:lstStyle/>
          <a:p>
            <a:r>
              <a:rPr lang="en-AU" dirty="0"/>
              <a:t>Ephesus</a:t>
            </a:r>
          </a:p>
        </p:txBody>
      </p:sp>
      <p:cxnSp>
        <p:nvCxnSpPr>
          <p:cNvPr id="14" name="Straight Arrow Connector 13">
            <a:extLst>
              <a:ext uri="{FF2B5EF4-FFF2-40B4-BE49-F238E27FC236}">
                <a16:creationId xmlns:a16="http://schemas.microsoft.com/office/drawing/2014/main" id="{4210265D-E87B-0E47-A04A-97C26C3619F1}"/>
              </a:ext>
            </a:extLst>
          </p:cNvPr>
          <p:cNvCxnSpPr>
            <a:cxnSpLocks/>
          </p:cNvCxnSpPr>
          <p:nvPr/>
        </p:nvCxnSpPr>
        <p:spPr>
          <a:xfrm flipV="1">
            <a:off x="2771800" y="2302622"/>
            <a:ext cx="559487" cy="626886"/>
          </a:xfrm>
          <a:prstGeom prst="straightConnector1">
            <a:avLst/>
          </a:prstGeom>
          <a:ln w="4445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41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8C70A22-DAE3-404D-A87E-B3B162843374}"/>
              </a:ext>
            </a:extLst>
          </p:cNvPr>
          <p:cNvSpPr txBox="1"/>
          <p:nvPr/>
        </p:nvSpPr>
        <p:spPr>
          <a:xfrm>
            <a:off x="2195736" y="35652"/>
            <a:ext cx="3499550" cy="461665"/>
          </a:xfrm>
          <a:prstGeom prst="rect">
            <a:avLst/>
          </a:prstGeom>
          <a:noFill/>
          <a:ln>
            <a:noFill/>
          </a:ln>
        </p:spPr>
        <p:txBody>
          <a:bodyPr wrap="square" rtlCol="0">
            <a:spAutoFit/>
          </a:bodyPr>
          <a:lstStyle/>
          <a:p>
            <a:pPr marL="317500" indent="-317500"/>
            <a:r>
              <a:rPr lang="en-AU" sz="2400" b="1" dirty="0">
                <a:solidFill>
                  <a:srgbClr val="FFFF00"/>
                </a:solidFill>
                <a:latin typeface="Times New Roman" panose="02020603050405020304" pitchFamily="18" charset="0"/>
                <a:cs typeface="Times New Roman" panose="02020603050405020304" pitchFamily="18" charset="0"/>
              </a:rPr>
              <a:t>1 Timothy    Introduction</a:t>
            </a:r>
            <a:endParaRPr lang="en-AU" sz="2000" dirty="0">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7A84375-E7A0-CE4A-8B61-1B281007F1AD}"/>
              </a:ext>
            </a:extLst>
          </p:cNvPr>
          <p:cNvSpPr txBox="1"/>
          <p:nvPr/>
        </p:nvSpPr>
        <p:spPr>
          <a:xfrm>
            <a:off x="107504" y="535396"/>
            <a:ext cx="2808312" cy="1200329"/>
          </a:xfrm>
          <a:prstGeom prst="rect">
            <a:avLst/>
          </a:prstGeom>
          <a:noFill/>
          <a:ln>
            <a:solidFill>
              <a:srgbClr val="FFFF00"/>
            </a:solidFill>
          </a:ln>
        </p:spPr>
        <p:txBody>
          <a:bodyPr wrap="square" rtlCol="0">
            <a:spAutoFit/>
          </a:bodyPr>
          <a:lstStyle/>
          <a:p>
            <a:pPr marL="4763" indent="-4763" algn="ctr"/>
            <a:r>
              <a:rPr lang="en-AU" dirty="0">
                <a:solidFill>
                  <a:srgbClr val="FFFF00"/>
                </a:solidFill>
                <a:latin typeface="Times New Roman" panose="02020603050405020304" pitchFamily="18" charset="0"/>
                <a:cs typeface="Times New Roman" panose="02020603050405020304" pitchFamily="18" charset="0"/>
              </a:rPr>
              <a:t>The Pastoral Epistles:</a:t>
            </a:r>
          </a:p>
          <a:p>
            <a:pPr marL="285750" indent="-285750">
              <a:buFont typeface="Arial" panose="020B0604020202020204" pitchFamily="34" charset="0"/>
              <a:buChar char="•"/>
            </a:pPr>
            <a:r>
              <a:rPr lang="en-AU" dirty="0">
                <a:solidFill>
                  <a:srgbClr val="FFFF00"/>
                </a:solidFill>
                <a:latin typeface="Times New Roman" panose="02020603050405020304" pitchFamily="18" charset="0"/>
                <a:cs typeface="Times New Roman" panose="02020603050405020304" pitchFamily="18" charset="0"/>
              </a:rPr>
              <a:t>1 Timothy</a:t>
            </a:r>
          </a:p>
          <a:p>
            <a:pPr marL="285750" indent="-285750">
              <a:buFont typeface="Arial" panose="020B0604020202020204" pitchFamily="34" charset="0"/>
              <a:buChar char="•"/>
            </a:pPr>
            <a:r>
              <a:rPr lang="en-AU" dirty="0">
                <a:solidFill>
                  <a:srgbClr val="FFFF00"/>
                </a:solidFill>
                <a:latin typeface="Times New Roman" panose="02020603050405020304" pitchFamily="18" charset="0"/>
                <a:cs typeface="Times New Roman" panose="02020603050405020304" pitchFamily="18" charset="0"/>
              </a:rPr>
              <a:t>2 Timothy</a:t>
            </a:r>
          </a:p>
          <a:p>
            <a:pPr marL="285750" indent="-285750">
              <a:buFont typeface="Arial" panose="020B0604020202020204" pitchFamily="34" charset="0"/>
              <a:buChar char="•"/>
            </a:pPr>
            <a:r>
              <a:rPr lang="en-AU" dirty="0">
                <a:solidFill>
                  <a:srgbClr val="FFFF00"/>
                </a:solidFill>
                <a:latin typeface="Times New Roman" panose="02020603050405020304" pitchFamily="18" charset="0"/>
                <a:cs typeface="Times New Roman" panose="02020603050405020304" pitchFamily="18" charset="0"/>
              </a:rPr>
              <a:t>Titus</a:t>
            </a:r>
            <a:endParaRPr lang="en-AU"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31F7FC1-85C2-3E43-831F-1CF1D3B270C9}"/>
              </a:ext>
            </a:extLst>
          </p:cNvPr>
          <p:cNvSpPr txBox="1"/>
          <p:nvPr/>
        </p:nvSpPr>
        <p:spPr>
          <a:xfrm>
            <a:off x="3337865" y="434887"/>
            <a:ext cx="5696824" cy="1477328"/>
          </a:xfrm>
          <a:prstGeom prst="rect">
            <a:avLst/>
          </a:prstGeom>
          <a:noFill/>
          <a:ln>
            <a:noFill/>
          </a:ln>
        </p:spPr>
        <p:txBody>
          <a:bodyPr wrap="square" numCol="1"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No need to cover the foundational topics </a:t>
            </a:r>
            <a:br>
              <a:rPr lang="en-AU" dirty="0">
                <a:solidFill>
                  <a:schemeClr val="bg1"/>
                </a:solidFill>
                <a:latin typeface="Times New Roman" panose="02020603050405020304" pitchFamily="18" charset="0"/>
                <a:cs typeface="Times New Roman" panose="02020603050405020304" pitchFamily="18" charset="0"/>
              </a:rPr>
            </a:br>
            <a:r>
              <a:rPr lang="en-AU" dirty="0">
                <a:solidFill>
                  <a:schemeClr val="bg1"/>
                </a:solidFill>
                <a:latin typeface="Times New Roman" panose="02020603050405020304" pitchFamily="18" charset="0"/>
                <a:cs typeface="Times New Roman" panose="02020603050405020304" pitchFamily="18" charset="0"/>
              </a:rPr>
              <a:t>i.e. Death and resurrection of Christ</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Written to individuals who know the Gospel well</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Timothy and Titus are Missionaries/Pastors </a:t>
            </a:r>
            <a:br>
              <a:rPr lang="en-AU" dirty="0">
                <a:solidFill>
                  <a:schemeClr val="bg1"/>
                </a:solidFill>
                <a:latin typeface="Times New Roman" panose="02020603050405020304" pitchFamily="18" charset="0"/>
                <a:cs typeface="Times New Roman" panose="02020603050405020304" pitchFamily="18" charset="0"/>
              </a:rPr>
            </a:br>
            <a:r>
              <a:rPr lang="en-AU" dirty="0">
                <a:solidFill>
                  <a:schemeClr val="bg1"/>
                </a:solidFill>
                <a:latin typeface="Times New Roman" panose="02020603050405020304" pitchFamily="18" charset="0"/>
                <a:cs typeface="Times New Roman" panose="02020603050405020304" pitchFamily="18" charset="0"/>
              </a:rPr>
              <a:t>who worked with Paul</a:t>
            </a:r>
          </a:p>
        </p:txBody>
      </p:sp>
      <p:sp>
        <p:nvSpPr>
          <p:cNvPr id="7" name="TextBox 6">
            <a:extLst>
              <a:ext uri="{FF2B5EF4-FFF2-40B4-BE49-F238E27FC236}">
                <a16:creationId xmlns:a16="http://schemas.microsoft.com/office/drawing/2014/main" id="{62DFC3F3-0CEA-BB41-9375-5FF4B370BB7E}"/>
              </a:ext>
            </a:extLst>
          </p:cNvPr>
          <p:cNvSpPr txBox="1"/>
          <p:nvPr/>
        </p:nvSpPr>
        <p:spPr>
          <a:xfrm>
            <a:off x="512125" y="1787384"/>
            <a:ext cx="7560840" cy="369332"/>
          </a:xfrm>
          <a:prstGeom prst="rect">
            <a:avLst/>
          </a:prstGeom>
          <a:noFill/>
          <a:ln>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Timothy:     A young man, called to exercise authoritative leadership in a church</a:t>
            </a:r>
            <a:endParaRPr lang="en-AU" u="sng" dirty="0">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F18F315-F90F-FE4E-A886-F4BF51229AA6}"/>
              </a:ext>
            </a:extLst>
          </p:cNvPr>
          <p:cNvSpPr txBox="1"/>
          <p:nvPr/>
        </p:nvSpPr>
        <p:spPr>
          <a:xfrm>
            <a:off x="17254" y="2109836"/>
            <a:ext cx="9127404" cy="369332"/>
          </a:xfrm>
          <a:prstGeom prst="rect">
            <a:avLst/>
          </a:prstGeom>
          <a:noFill/>
          <a:ln>
            <a:noFill/>
          </a:ln>
        </p:spPr>
        <p:txBody>
          <a:bodyPr wrap="square" numCol="1"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Apostles had exercised authority.  Now passing on to Godly leaders.</a:t>
            </a:r>
          </a:p>
        </p:txBody>
      </p:sp>
      <p:sp>
        <p:nvSpPr>
          <p:cNvPr id="9" name="Rectangle 8">
            <a:extLst>
              <a:ext uri="{FF2B5EF4-FFF2-40B4-BE49-F238E27FC236}">
                <a16:creationId xmlns:a16="http://schemas.microsoft.com/office/drawing/2014/main" id="{1745E68E-4CBA-C743-B245-8E35A14A4B89}"/>
              </a:ext>
            </a:extLst>
          </p:cNvPr>
          <p:cNvSpPr/>
          <p:nvPr/>
        </p:nvSpPr>
        <p:spPr>
          <a:xfrm>
            <a:off x="1694072" y="2470262"/>
            <a:ext cx="6066914" cy="646331"/>
          </a:xfrm>
          <a:prstGeom prst="rect">
            <a:avLst/>
          </a:prstGeom>
          <a:solidFill>
            <a:schemeClr val="bg1"/>
          </a:solidFill>
        </p:spPr>
        <p:txBody>
          <a:bodyPr wrap="square">
            <a:spAutoFit/>
          </a:bodyPr>
          <a:lstStyle/>
          <a:p>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5 </a:t>
            </a:r>
            <a:r>
              <a:rPr lang="en-AU" dirty="0">
                <a:latin typeface="Comic Sans MS" panose="030F0902030302020204" pitchFamily="66" charset="0"/>
                <a:ea typeface="Times New Roman" panose="02020603050405020304" pitchFamily="18" charset="0"/>
                <a:cs typeface="Times New Roman" panose="02020603050405020304" pitchFamily="18" charset="0"/>
              </a:rPr>
              <a:t>The aim of </a:t>
            </a:r>
            <a:r>
              <a:rPr lang="en-AU" b="1" u="sng" dirty="0">
                <a:latin typeface="Comic Sans MS" panose="030F0902030302020204" pitchFamily="66" charset="0"/>
                <a:ea typeface="Times New Roman" panose="02020603050405020304" pitchFamily="18" charset="0"/>
                <a:cs typeface="Times New Roman" panose="02020603050405020304" pitchFamily="18" charset="0"/>
              </a:rPr>
              <a:t>our</a:t>
            </a:r>
            <a:r>
              <a:rPr lang="en-AU" dirty="0">
                <a:latin typeface="Comic Sans MS" panose="030F0902030302020204" pitchFamily="66" charset="0"/>
                <a:ea typeface="Times New Roman" panose="02020603050405020304" pitchFamily="18" charset="0"/>
                <a:cs typeface="Times New Roman" panose="02020603050405020304" pitchFamily="18" charset="0"/>
              </a:rPr>
              <a:t> charge is </a:t>
            </a:r>
            <a:r>
              <a:rPr lang="en-AU" u="sng" dirty="0">
                <a:latin typeface="Comic Sans MS" panose="030F0902030302020204" pitchFamily="66" charset="0"/>
                <a:ea typeface="Times New Roman" panose="02020603050405020304" pitchFamily="18" charset="0"/>
                <a:cs typeface="Times New Roman" panose="02020603050405020304" pitchFamily="18" charset="0"/>
              </a:rPr>
              <a:t>love</a:t>
            </a:r>
            <a:r>
              <a:rPr lang="en-AU" dirty="0">
                <a:latin typeface="Comic Sans MS" panose="030F0902030302020204" pitchFamily="66" charset="0"/>
                <a:ea typeface="Times New Roman" panose="02020603050405020304" pitchFamily="18" charset="0"/>
                <a:cs typeface="Times New Roman" panose="02020603050405020304" pitchFamily="18" charset="0"/>
              </a:rPr>
              <a:t> that issues from a </a:t>
            </a:r>
            <a:r>
              <a:rPr lang="en-AU" u="sng" dirty="0">
                <a:latin typeface="Comic Sans MS" panose="030F0902030302020204" pitchFamily="66" charset="0"/>
                <a:ea typeface="Times New Roman" panose="02020603050405020304" pitchFamily="18" charset="0"/>
                <a:cs typeface="Times New Roman" panose="02020603050405020304" pitchFamily="18" charset="0"/>
              </a:rPr>
              <a:t>pure heart</a:t>
            </a:r>
            <a:r>
              <a:rPr lang="en-AU" dirty="0">
                <a:latin typeface="Comic Sans MS" panose="030F0902030302020204" pitchFamily="66" charset="0"/>
                <a:ea typeface="Times New Roman" panose="02020603050405020304" pitchFamily="18" charset="0"/>
                <a:cs typeface="Times New Roman" panose="02020603050405020304" pitchFamily="18" charset="0"/>
              </a:rPr>
              <a:t> and </a:t>
            </a:r>
            <a:r>
              <a:rPr lang="en-AU" u="sng" dirty="0">
                <a:latin typeface="Comic Sans MS" panose="030F0902030302020204" pitchFamily="66" charset="0"/>
                <a:ea typeface="Times New Roman" panose="02020603050405020304" pitchFamily="18" charset="0"/>
                <a:cs typeface="Times New Roman" panose="02020603050405020304" pitchFamily="18" charset="0"/>
              </a:rPr>
              <a:t>a good conscience</a:t>
            </a:r>
            <a:r>
              <a:rPr lang="en-AU" dirty="0">
                <a:latin typeface="Comic Sans MS" panose="030F0902030302020204" pitchFamily="66" charset="0"/>
                <a:ea typeface="Times New Roman" panose="02020603050405020304" pitchFamily="18" charset="0"/>
                <a:cs typeface="Times New Roman" panose="02020603050405020304" pitchFamily="18" charset="0"/>
              </a:rPr>
              <a:t> and a </a:t>
            </a:r>
            <a:r>
              <a:rPr lang="en-AU" u="sng" dirty="0">
                <a:latin typeface="Comic Sans MS" panose="030F0902030302020204" pitchFamily="66" charset="0"/>
                <a:ea typeface="Times New Roman" panose="02020603050405020304" pitchFamily="18" charset="0"/>
                <a:cs typeface="Times New Roman" panose="02020603050405020304" pitchFamily="18" charset="0"/>
              </a:rPr>
              <a:t>sincere faith</a:t>
            </a:r>
            <a:r>
              <a:rPr lang="en-AU" dirty="0">
                <a:latin typeface="Comic Sans MS" panose="030F0902030302020204" pitchFamily="66" charset="0"/>
                <a:ea typeface="Times New Roman" panose="02020603050405020304" pitchFamily="18" charset="0"/>
                <a:cs typeface="Times New Roman" panose="02020603050405020304" pitchFamily="18" charset="0"/>
              </a:rPr>
              <a:t>.</a:t>
            </a:r>
            <a:r>
              <a:rPr lang="en-AU" dirty="0"/>
              <a:t> </a:t>
            </a:r>
            <a:endParaRPr lang="en-AU" dirty="0">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365DD0A0-173B-DD4D-A06F-03B3A6AF7461}"/>
              </a:ext>
            </a:extLst>
          </p:cNvPr>
          <p:cNvSpPr txBox="1"/>
          <p:nvPr/>
        </p:nvSpPr>
        <p:spPr>
          <a:xfrm>
            <a:off x="63282" y="3116593"/>
            <a:ext cx="3348005" cy="369332"/>
          </a:xfrm>
          <a:prstGeom prst="rect">
            <a:avLst/>
          </a:prstGeom>
          <a:noFill/>
          <a:ln>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Ephesus – a common story:</a:t>
            </a:r>
            <a:endParaRPr lang="en-AU" u="sng" dirty="0">
              <a:solidFill>
                <a:srgbClr val="FFFF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57389C9-808D-B14C-A3A1-DE9F282F663A}"/>
              </a:ext>
            </a:extLst>
          </p:cNvPr>
          <p:cNvSpPr txBox="1"/>
          <p:nvPr/>
        </p:nvSpPr>
        <p:spPr>
          <a:xfrm>
            <a:off x="2773214" y="3116593"/>
            <a:ext cx="4320480" cy="369332"/>
          </a:xfrm>
          <a:prstGeom prst="rect">
            <a:avLst/>
          </a:prstGeom>
          <a:noFill/>
          <a:ln>
            <a:noFill/>
          </a:ln>
        </p:spPr>
        <p:txBody>
          <a:bodyPr wrap="square" numCol="1"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Acts 18, 19, 20;   Ephesians;   Revelation 2</a:t>
            </a:r>
          </a:p>
        </p:txBody>
      </p:sp>
      <p:sp>
        <p:nvSpPr>
          <p:cNvPr id="14" name="TextBox 13">
            <a:extLst>
              <a:ext uri="{FF2B5EF4-FFF2-40B4-BE49-F238E27FC236}">
                <a16:creationId xmlns:a16="http://schemas.microsoft.com/office/drawing/2014/main" id="{A9DBAB1C-BA43-4741-B9DD-576CAD79C0DB}"/>
              </a:ext>
            </a:extLst>
          </p:cNvPr>
          <p:cNvSpPr txBox="1"/>
          <p:nvPr/>
        </p:nvSpPr>
        <p:spPr>
          <a:xfrm>
            <a:off x="82566" y="3442414"/>
            <a:ext cx="8883336" cy="923330"/>
          </a:xfrm>
          <a:prstGeom prst="rect">
            <a:avLst/>
          </a:prstGeom>
          <a:noFill/>
          <a:ln>
            <a:noFill/>
          </a:ln>
        </p:spPr>
        <p:txBody>
          <a:bodyPr wrap="square" numCol="1" rtlCol="0">
            <a:spAutoFit/>
          </a:bodyPr>
          <a:lstStyle/>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A Spiritual Battle</a:t>
            </a:r>
          </a:p>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Needed to be reminded of the Gospel</a:t>
            </a:r>
          </a:p>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Some of their own number would speak twisted things to lead people astray</a:t>
            </a:r>
          </a:p>
        </p:txBody>
      </p:sp>
      <p:sp>
        <p:nvSpPr>
          <p:cNvPr id="15" name="Rectangle 14">
            <a:extLst>
              <a:ext uri="{FF2B5EF4-FFF2-40B4-BE49-F238E27FC236}">
                <a16:creationId xmlns:a16="http://schemas.microsoft.com/office/drawing/2014/main" id="{1CC72B0C-E79F-7743-BFE9-9C7A63704B2D}"/>
              </a:ext>
            </a:extLst>
          </p:cNvPr>
          <p:cNvSpPr/>
          <p:nvPr/>
        </p:nvSpPr>
        <p:spPr>
          <a:xfrm>
            <a:off x="63282" y="4425496"/>
            <a:ext cx="9017435" cy="1200329"/>
          </a:xfrm>
          <a:prstGeom prst="rect">
            <a:avLst/>
          </a:prstGeom>
          <a:solidFill>
            <a:schemeClr val="bg1"/>
          </a:solidFill>
        </p:spPr>
        <p:txBody>
          <a:bodyPr wrap="square">
            <a:spAutoFit/>
          </a:bodyPr>
          <a:lstStyle/>
          <a:p>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Ephesians 6:(ESV)11 </a:t>
            </a:r>
            <a:r>
              <a:rPr lang="en-AU" dirty="0">
                <a:latin typeface="Comic Sans MS" panose="030F0902030302020204" pitchFamily="66" charset="0"/>
                <a:ea typeface="Times New Roman" panose="02020603050405020304" pitchFamily="18" charset="0"/>
                <a:cs typeface="Times New Roman" panose="02020603050405020304" pitchFamily="18" charset="0"/>
              </a:rPr>
              <a:t>Put on the whole armour of God, that you may be able to stand against the schemes of the devil.  </a:t>
            </a: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12 </a:t>
            </a:r>
            <a:r>
              <a:rPr lang="en-AU" dirty="0">
                <a:latin typeface="Comic Sans MS" panose="030F0902030302020204" pitchFamily="66" charset="0"/>
                <a:ea typeface="Times New Roman" panose="02020603050405020304" pitchFamily="18" charset="0"/>
                <a:cs typeface="Times New Roman" panose="02020603050405020304" pitchFamily="18" charset="0"/>
              </a:rPr>
              <a:t>For we do not wrestle against flesh and blood, but against the rulers, against the authorities, against the cosmic powers over this present darkness, against the spiritual forces of evil in the heavenly places.</a:t>
            </a:r>
            <a:r>
              <a:rPr lang="en-AU" dirty="0"/>
              <a:t> </a:t>
            </a:r>
            <a:endParaRPr lang="en-A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53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8C70A22-DAE3-404D-A87E-B3B162843374}"/>
              </a:ext>
            </a:extLst>
          </p:cNvPr>
          <p:cNvSpPr txBox="1"/>
          <p:nvPr/>
        </p:nvSpPr>
        <p:spPr>
          <a:xfrm>
            <a:off x="109311" y="0"/>
            <a:ext cx="3499550" cy="461665"/>
          </a:xfrm>
          <a:prstGeom prst="rect">
            <a:avLst/>
          </a:prstGeom>
          <a:noFill/>
          <a:ln>
            <a:noFill/>
          </a:ln>
        </p:spPr>
        <p:txBody>
          <a:bodyPr wrap="square" rtlCol="0">
            <a:spAutoFit/>
          </a:bodyPr>
          <a:lstStyle/>
          <a:p>
            <a:pPr marL="317500" indent="-317500"/>
            <a:r>
              <a:rPr lang="en-AU" sz="2400" b="1" dirty="0">
                <a:solidFill>
                  <a:srgbClr val="FFFF00"/>
                </a:solidFill>
                <a:latin typeface="Times New Roman" panose="02020603050405020304" pitchFamily="18" charset="0"/>
                <a:cs typeface="Times New Roman" panose="02020603050405020304" pitchFamily="18" charset="0"/>
              </a:rPr>
              <a:t>1 Timothy    Introduction</a:t>
            </a:r>
            <a:endParaRPr lang="en-AU" sz="2000" dirty="0">
              <a:solidFill>
                <a:srgbClr val="FFFF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31F7FC1-85C2-3E43-831F-1CF1D3B270C9}"/>
              </a:ext>
            </a:extLst>
          </p:cNvPr>
          <p:cNvSpPr txBox="1"/>
          <p:nvPr/>
        </p:nvSpPr>
        <p:spPr>
          <a:xfrm>
            <a:off x="3608861" y="16524"/>
            <a:ext cx="5696824" cy="646331"/>
          </a:xfrm>
          <a:prstGeom prst="rect">
            <a:avLst/>
          </a:prstGeom>
          <a:noFill/>
          <a:ln>
            <a:noFill/>
          </a:ln>
        </p:spPr>
        <p:txBody>
          <a:bodyPr wrap="square" numCol="1"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No need to cover the foundational topics</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Written to individuals who know the Gospel well</a:t>
            </a:r>
          </a:p>
        </p:txBody>
      </p:sp>
      <p:sp>
        <p:nvSpPr>
          <p:cNvPr id="7" name="TextBox 6">
            <a:extLst>
              <a:ext uri="{FF2B5EF4-FFF2-40B4-BE49-F238E27FC236}">
                <a16:creationId xmlns:a16="http://schemas.microsoft.com/office/drawing/2014/main" id="{62DFC3F3-0CEA-BB41-9375-5FF4B370BB7E}"/>
              </a:ext>
            </a:extLst>
          </p:cNvPr>
          <p:cNvSpPr txBox="1"/>
          <p:nvPr/>
        </p:nvSpPr>
        <p:spPr>
          <a:xfrm>
            <a:off x="395536" y="631157"/>
            <a:ext cx="7560840" cy="369332"/>
          </a:xfrm>
          <a:prstGeom prst="rect">
            <a:avLst/>
          </a:prstGeom>
          <a:noFill/>
          <a:ln>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Timothy:     A young man, called to exercise authoritative leadership in a church</a:t>
            </a:r>
            <a:endParaRPr lang="en-AU" u="sng" dirty="0">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F18F315-F90F-FE4E-A886-F4BF51229AA6}"/>
              </a:ext>
            </a:extLst>
          </p:cNvPr>
          <p:cNvSpPr txBox="1"/>
          <p:nvPr/>
        </p:nvSpPr>
        <p:spPr>
          <a:xfrm>
            <a:off x="1475656" y="937455"/>
            <a:ext cx="9127404" cy="369332"/>
          </a:xfrm>
          <a:prstGeom prst="rect">
            <a:avLst/>
          </a:prstGeom>
          <a:noFill/>
          <a:ln>
            <a:noFill/>
          </a:ln>
        </p:spPr>
        <p:txBody>
          <a:bodyPr wrap="square" numCol="1"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Apostles had exercised authority.  Now passing on to Godly leaders.</a:t>
            </a:r>
          </a:p>
        </p:txBody>
      </p:sp>
      <p:sp>
        <p:nvSpPr>
          <p:cNvPr id="9" name="Rectangle 8">
            <a:extLst>
              <a:ext uri="{FF2B5EF4-FFF2-40B4-BE49-F238E27FC236}">
                <a16:creationId xmlns:a16="http://schemas.microsoft.com/office/drawing/2014/main" id="{1745E68E-4CBA-C743-B245-8E35A14A4B89}"/>
              </a:ext>
            </a:extLst>
          </p:cNvPr>
          <p:cNvSpPr/>
          <p:nvPr/>
        </p:nvSpPr>
        <p:spPr>
          <a:xfrm>
            <a:off x="98998" y="1306787"/>
            <a:ext cx="6066914" cy="646331"/>
          </a:xfrm>
          <a:prstGeom prst="rect">
            <a:avLst/>
          </a:prstGeom>
          <a:solidFill>
            <a:schemeClr val="bg1"/>
          </a:solidFill>
        </p:spPr>
        <p:txBody>
          <a:bodyPr wrap="square">
            <a:spAutoFit/>
          </a:bodyPr>
          <a:lstStyle/>
          <a:p>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5 </a:t>
            </a:r>
            <a:r>
              <a:rPr lang="en-AU" dirty="0">
                <a:latin typeface="Comic Sans MS" panose="030F0902030302020204" pitchFamily="66" charset="0"/>
                <a:ea typeface="Times New Roman" panose="02020603050405020304" pitchFamily="18" charset="0"/>
                <a:cs typeface="Times New Roman" panose="02020603050405020304" pitchFamily="18" charset="0"/>
              </a:rPr>
              <a:t>The aim of </a:t>
            </a:r>
            <a:r>
              <a:rPr lang="en-AU" b="1" u="sng" dirty="0">
                <a:latin typeface="Comic Sans MS" panose="030F0902030302020204" pitchFamily="66" charset="0"/>
                <a:ea typeface="Times New Roman" panose="02020603050405020304" pitchFamily="18" charset="0"/>
                <a:cs typeface="Times New Roman" panose="02020603050405020304" pitchFamily="18" charset="0"/>
              </a:rPr>
              <a:t>our</a:t>
            </a:r>
            <a:r>
              <a:rPr lang="en-AU" dirty="0">
                <a:latin typeface="Comic Sans MS" panose="030F0902030302020204" pitchFamily="66" charset="0"/>
                <a:ea typeface="Times New Roman" panose="02020603050405020304" pitchFamily="18" charset="0"/>
                <a:cs typeface="Times New Roman" panose="02020603050405020304" pitchFamily="18" charset="0"/>
              </a:rPr>
              <a:t> charge is </a:t>
            </a:r>
            <a:r>
              <a:rPr lang="en-AU" u="sng" dirty="0">
                <a:latin typeface="Comic Sans MS" panose="030F0902030302020204" pitchFamily="66" charset="0"/>
                <a:ea typeface="Times New Roman" panose="02020603050405020304" pitchFamily="18" charset="0"/>
                <a:cs typeface="Times New Roman" panose="02020603050405020304" pitchFamily="18" charset="0"/>
              </a:rPr>
              <a:t>love</a:t>
            </a:r>
            <a:r>
              <a:rPr lang="en-AU" dirty="0">
                <a:latin typeface="Comic Sans MS" panose="030F0902030302020204" pitchFamily="66" charset="0"/>
                <a:ea typeface="Times New Roman" panose="02020603050405020304" pitchFamily="18" charset="0"/>
                <a:cs typeface="Times New Roman" panose="02020603050405020304" pitchFamily="18" charset="0"/>
              </a:rPr>
              <a:t> that issues from a </a:t>
            </a:r>
            <a:r>
              <a:rPr lang="en-AU" u="sng" dirty="0">
                <a:latin typeface="Comic Sans MS" panose="030F0902030302020204" pitchFamily="66" charset="0"/>
                <a:ea typeface="Times New Roman" panose="02020603050405020304" pitchFamily="18" charset="0"/>
                <a:cs typeface="Times New Roman" panose="02020603050405020304" pitchFamily="18" charset="0"/>
              </a:rPr>
              <a:t>pure heart</a:t>
            </a:r>
            <a:r>
              <a:rPr lang="en-AU" dirty="0">
                <a:latin typeface="Comic Sans MS" panose="030F0902030302020204" pitchFamily="66" charset="0"/>
                <a:ea typeface="Times New Roman" panose="02020603050405020304" pitchFamily="18" charset="0"/>
                <a:cs typeface="Times New Roman" panose="02020603050405020304" pitchFamily="18" charset="0"/>
              </a:rPr>
              <a:t> and </a:t>
            </a:r>
            <a:r>
              <a:rPr lang="en-AU" u="sng" dirty="0">
                <a:latin typeface="Comic Sans MS" panose="030F0902030302020204" pitchFamily="66" charset="0"/>
                <a:ea typeface="Times New Roman" panose="02020603050405020304" pitchFamily="18" charset="0"/>
                <a:cs typeface="Times New Roman" panose="02020603050405020304" pitchFamily="18" charset="0"/>
              </a:rPr>
              <a:t>a good conscience</a:t>
            </a:r>
            <a:r>
              <a:rPr lang="en-AU" dirty="0">
                <a:latin typeface="Comic Sans MS" panose="030F0902030302020204" pitchFamily="66" charset="0"/>
                <a:ea typeface="Times New Roman" panose="02020603050405020304" pitchFamily="18" charset="0"/>
                <a:cs typeface="Times New Roman" panose="02020603050405020304" pitchFamily="18" charset="0"/>
              </a:rPr>
              <a:t> and a </a:t>
            </a:r>
            <a:r>
              <a:rPr lang="en-AU" u="sng" dirty="0">
                <a:latin typeface="Comic Sans MS" panose="030F0902030302020204" pitchFamily="66" charset="0"/>
                <a:ea typeface="Times New Roman" panose="02020603050405020304" pitchFamily="18" charset="0"/>
                <a:cs typeface="Times New Roman" panose="02020603050405020304" pitchFamily="18" charset="0"/>
              </a:rPr>
              <a:t>sincere faith</a:t>
            </a:r>
            <a:r>
              <a:rPr lang="en-AU" dirty="0">
                <a:latin typeface="Comic Sans MS" panose="030F0902030302020204" pitchFamily="66" charset="0"/>
                <a:ea typeface="Times New Roman" panose="02020603050405020304" pitchFamily="18" charset="0"/>
                <a:cs typeface="Times New Roman" panose="02020603050405020304" pitchFamily="18" charset="0"/>
              </a:rPr>
              <a:t>.</a:t>
            </a:r>
            <a:r>
              <a:rPr lang="en-AU" dirty="0"/>
              <a:t> </a:t>
            </a:r>
            <a:endParaRPr lang="en-AU" dirty="0">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365DD0A0-173B-DD4D-A06F-03B3A6AF7461}"/>
              </a:ext>
            </a:extLst>
          </p:cNvPr>
          <p:cNvSpPr txBox="1"/>
          <p:nvPr/>
        </p:nvSpPr>
        <p:spPr>
          <a:xfrm>
            <a:off x="736292" y="1929021"/>
            <a:ext cx="3348005" cy="369332"/>
          </a:xfrm>
          <a:prstGeom prst="rect">
            <a:avLst/>
          </a:prstGeom>
          <a:noFill/>
          <a:ln>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Ephesus – a common story:</a:t>
            </a:r>
            <a:endParaRPr lang="en-AU" u="sng" dirty="0">
              <a:solidFill>
                <a:srgbClr val="FFFF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57389C9-808D-B14C-A3A1-DE9F282F663A}"/>
              </a:ext>
            </a:extLst>
          </p:cNvPr>
          <p:cNvSpPr txBox="1"/>
          <p:nvPr/>
        </p:nvSpPr>
        <p:spPr>
          <a:xfrm>
            <a:off x="3446224" y="1929021"/>
            <a:ext cx="4320480" cy="369332"/>
          </a:xfrm>
          <a:prstGeom prst="rect">
            <a:avLst/>
          </a:prstGeom>
          <a:noFill/>
          <a:ln>
            <a:noFill/>
          </a:ln>
        </p:spPr>
        <p:txBody>
          <a:bodyPr wrap="square" numCol="1"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Acts 18, 19, 20;   Ephesians;   Revelation 2</a:t>
            </a:r>
          </a:p>
        </p:txBody>
      </p:sp>
      <p:sp>
        <p:nvSpPr>
          <p:cNvPr id="14" name="TextBox 13">
            <a:extLst>
              <a:ext uri="{FF2B5EF4-FFF2-40B4-BE49-F238E27FC236}">
                <a16:creationId xmlns:a16="http://schemas.microsoft.com/office/drawing/2014/main" id="{A9DBAB1C-BA43-4741-B9DD-576CAD79C0DB}"/>
              </a:ext>
            </a:extLst>
          </p:cNvPr>
          <p:cNvSpPr txBox="1"/>
          <p:nvPr/>
        </p:nvSpPr>
        <p:spPr>
          <a:xfrm>
            <a:off x="766578" y="2206347"/>
            <a:ext cx="8883336" cy="1477328"/>
          </a:xfrm>
          <a:prstGeom prst="rect">
            <a:avLst/>
          </a:prstGeom>
          <a:noFill/>
          <a:ln>
            <a:noFill/>
          </a:ln>
        </p:spPr>
        <p:txBody>
          <a:bodyPr wrap="square" numCol="1" rtlCol="0">
            <a:spAutoFit/>
          </a:bodyPr>
          <a:lstStyle/>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A Spiritual Battle</a:t>
            </a:r>
          </a:p>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Needed to be reminded of the Gospel</a:t>
            </a:r>
          </a:p>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Some of their own number would speak twisted things to lead people astray</a:t>
            </a:r>
          </a:p>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A Church in need of Love</a:t>
            </a:r>
          </a:p>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Needed to learn to live in Unity</a:t>
            </a:r>
          </a:p>
        </p:txBody>
      </p:sp>
      <p:sp>
        <p:nvSpPr>
          <p:cNvPr id="16" name="TextBox 15">
            <a:extLst>
              <a:ext uri="{FF2B5EF4-FFF2-40B4-BE49-F238E27FC236}">
                <a16:creationId xmlns:a16="http://schemas.microsoft.com/office/drawing/2014/main" id="{F3527E3C-00F9-7441-B9F7-B26056838EE5}"/>
              </a:ext>
            </a:extLst>
          </p:cNvPr>
          <p:cNvSpPr txBox="1"/>
          <p:nvPr/>
        </p:nvSpPr>
        <p:spPr>
          <a:xfrm>
            <a:off x="480314" y="3683675"/>
            <a:ext cx="2892529" cy="369332"/>
          </a:xfrm>
          <a:prstGeom prst="rect">
            <a:avLst/>
          </a:prstGeom>
          <a:noFill/>
          <a:ln>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Timothy’s Role as a Pastor:</a:t>
            </a:r>
            <a:endParaRPr lang="en-AU" u="sng" dirty="0">
              <a:solidFill>
                <a:srgbClr val="FFFF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F26F61E-0AC0-024D-A40F-B89C3E1B313E}"/>
              </a:ext>
            </a:extLst>
          </p:cNvPr>
          <p:cNvSpPr txBox="1"/>
          <p:nvPr/>
        </p:nvSpPr>
        <p:spPr>
          <a:xfrm>
            <a:off x="3121967" y="3683675"/>
            <a:ext cx="4968993" cy="2031325"/>
          </a:xfrm>
          <a:prstGeom prst="rect">
            <a:avLst/>
          </a:prstGeom>
          <a:noFill/>
          <a:ln>
            <a:noFill/>
          </a:ln>
        </p:spPr>
        <p:txBody>
          <a:bodyPr wrap="square" numCol="1" rtlCol="0">
            <a:spAutoFit/>
          </a:bodyPr>
          <a:lstStyle/>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Lead by example;</a:t>
            </a:r>
          </a:p>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Teach;</a:t>
            </a:r>
          </a:p>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Rebuke;</a:t>
            </a:r>
          </a:p>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Encourage;</a:t>
            </a:r>
          </a:p>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Keep the church from Pointless Speculation</a:t>
            </a:r>
          </a:p>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Develop Good order in the Church</a:t>
            </a:r>
          </a:p>
          <a:p>
            <a:pPr marL="342900" indent="-342900">
              <a:buFont typeface="+mj-lt"/>
              <a:buAutoNum type="arabicPeriod"/>
            </a:pPr>
            <a:r>
              <a:rPr lang="en-AU" dirty="0">
                <a:solidFill>
                  <a:schemeClr val="bg1"/>
                </a:solidFill>
                <a:latin typeface="Times New Roman" panose="02020603050405020304" pitchFamily="18" charset="0"/>
                <a:cs typeface="Times New Roman" panose="02020603050405020304" pitchFamily="18" charset="0"/>
              </a:rPr>
              <a:t>With the aim of “Love”</a:t>
            </a:r>
          </a:p>
        </p:txBody>
      </p:sp>
    </p:spTree>
    <p:extLst>
      <p:ext uri="{BB962C8B-B14F-4D97-AF65-F5344CB8AC3E}">
        <p14:creationId xmlns:p14="http://schemas.microsoft.com/office/powerpoint/2010/main" val="301252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64" y="10324"/>
            <a:ext cx="9144000" cy="2677656"/>
          </a:xfrm>
          <a:prstGeom prst="rect">
            <a:avLst/>
          </a:prstGeom>
          <a:noFill/>
          <a:ln w="9525">
            <a:noFill/>
            <a:miter lim="800000"/>
            <a:headEnd/>
            <a:tailEnd/>
          </a:ln>
        </p:spPr>
        <p:txBody>
          <a:bodyPr wrap="square">
            <a:prstTxWarp prst="textNoShape">
              <a:avLst/>
            </a:prstTxWarp>
            <a:spAutoFit/>
          </a:bodyPr>
          <a:lstStyle/>
          <a:p>
            <a:r>
              <a:rPr lang="en-AU" sz="2400" b="1" dirty="0">
                <a:solidFill>
                  <a:schemeClr val="bg1"/>
                </a:solidFill>
                <a:latin typeface="Comic Sans MS" panose="030F0902030302020204" pitchFamily="66" charset="0"/>
                <a:ea typeface="Times New Roman" panose="02020603050405020304" pitchFamily="18" charset="0"/>
              </a:rPr>
              <a:t>1 </a:t>
            </a:r>
            <a:r>
              <a:rPr lang="en-AU" sz="2400" dirty="0">
                <a:solidFill>
                  <a:schemeClr val="bg1"/>
                </a:solidFill>
                <a:latin typeface="Comic Sans MS" panose="030F0902030302020204" pitchFamily="66" charset="0"/>
                <a:ea typeface="Times New Roman" panose="02020603050405020304" pitchFamily="18" charset="0"/>
              </a:rPr>
              <a:t>Paul, an apostle of Christ Jesus by command of God our Saviour and of Christ Jesus our hope, </a:t>
            </a:r>
          </a:p>
          <a:p>
            <a:r>
              <a:rPr lang="en-AU" sz="2400" dirty="0">
                <a:solidFill>
                  <a:schemeClr val="bg1"/>
                </a:solidFill>
                <a:latin typeface="Comic Sans MS" panose="030F0902030302020204" pitchFamily="66" charset="0"/>
                <a:ea typeface="Times New Roman" panose="02020603050405020304" pitchFamily="18" charset="0"/>
              </a:rPr>
              <a:t> </a:t>
            </a:r>
          </a:p>
          <a:p>
            <a:pPr indent="152400"/>
            <a:r>
              <a:rPr lang="en-AU" sz="2400" b="1" baseline="30000" dirty="0">
                <a:solidFill>
                  <a:schemeClr val="bg1"/>
                </a:solidFill>
                <a:latin typeface="Comic Sans MS" panose="030F0902030302020204" pitchFamily="66" charset="0"/>
                <a:ea typeface="Times New Roman" panose="02020603050405020304" pitchFamily="18" charset="0"/>
              </a:rPr>
              <a:t>2 </a:t>
            </a:r>
            <a:r>
              <a:rPr lang="en-AU" sz="2400" dirty="0">
                <a:solidFill>
                  <a:schemeClr val="bg1"/>
                </a:solidFill>
                <a:latin typeface="Comic Sans MS" panose="030F0902030302020204" pitchFamily="66" charset="0"/>
                <a:ea typeface="Times New Roman" panose="02020603050405020304" pitchFamily="18" charset="0"/>
              </a:rPr>
              <a:t>To Timothy, my true child in the faith: </a:t>
            </a:r>
          </a:p>
          <a:p>
            <a:pPr indent="152400"/>
            <a:r>
              <a:rPr lang="en-AU" sz="2400" dirty="0">
                <a:solidFill>
                  <a:schemeClr val="bg1"/>
                </a:solidFill>
                <a:latin typeface="Comic Sans MS" panose="030F0902030302020204" pitchFamily="66" charset="0"/>
                <a:ea typeface="Times New Roman" panose="02020603050405020304" pitchFamily="18" charset="0"/>
              </a:rPr>
              <a:t> </a:t>
            </a:r>
          </a:p>
          <a:p>
            <a:r>
              <a:rPr lang="en-AU" sz="2400" dirty="0">
                <a:solidFill>
                  <a:schemeClr val="bg1"/>
                </a:solidFill>
                <a:latin typeface="Comic Sans MS" panose="030F0902030302020204" pitchFamily="66" charset="0"/>
                <a:ea typeface="Times New Roman" panose="02020603050405020304" pitchFamily="18" charset="0"/>
              </a:rPr>
              <a:t>Grace, mercy, and peace from God the Father and Christ Jesus our Lord. </a:t>
            </a:r>
            <a:endParaRPr lang="en-AU" sz="2400" dirty="0">
              <a:solidFill>
                <a:schemeClr val="bg1"/>
              </a:solidFill>
              <a:latin typeface="Comic Sans MS" panose="030F09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21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64" y="10324"/>
            <a:ext cx="9144000" cy="3108543"/>
          </a:xfrm>
          <a:prstGeom prst="rect">
            <a:avLst/>
          </a:prstGeom>
          <a:noFill/>
          <a:ln w="9525">
            <a:noFill/>
            <a:miter lim="800000"/>
            <a:headEnd/>
            <a:tailEnd/>
          </a:ln>
        </p:spPr>
        <p:txBody>
          <a:bodyPr wrap="square">
            <a:prstTxWarp prst="textNoShape">
              <a:avLst/>
            </a:prstTxWarp>
            <a:spAutoFit/>
          </a:bodyPr>
          <a:lstStyle/>
          <a:p>
            <a:r>
              <a:rPr lang="en-AU" sz="2800" b="1" dirty="0">
                <a:solidFill>
                  <a:schemeClr val="bg1"/>
                </a:solidFill>
                <a:latin typeface="Times New Roman" panose="02020603050405020304" pitchFamily="18" charset="0"/>
                <a:ea typeface="Times New Roman" panose="02020603050405020304" pitchFamily="18" charset="0"/>
              </a:rPr>
              <a:t>1 </a:t>
            </a:r>
            <a:r>
              <a:rPr lang="en-AU" sz="2800" dirty="0">
                <a:solidFill>
                  <a:schemeClr val="bg1"/>
                </a:solidFill>
                <a:latin typeface="Times New Roman" panose="02020603050405020304" pitchFamily="18" charset="0"/>
                <a:ea typeface="Times New Roman" panose="02020603050405020304" pitchFamily="18" charset="0"/>
              </a:rPr>
              <a:t>Paul, an apostle of Christ Jesus by command of God our Saviour and of Christ Jesus our hope, </a:t>
            </a:r>
          </a:p>
          <a:p>
            <a:r>
              <a:rPr lang="en-AU" sz="2800" dirty="0">
                <a:solidFill>
                  <a:schemeClr val="bg1"/>
                </a:solidFill>
                <a:latin typeface="Calibri" panose="020F0502020204030204" pitchFamily="34" charset="0"/>
                <a:ea typeface="Times New Roman" panose="02020603050405020304" pitchFamily="18" charset="0"/>
              </a:rPr>
              <a:t> </a:t>
            </a:r>
            <a:endParaRPr lang="en-AU" sz="2800" dirty="0">
              <a:solidFill>
                <a:schemeClr val="bg1"/>
              </a:solidFill>
              <a:latin typeface="Times New Roman" panose="02020603050405020304" pitchFamily="18" charset="0"/>
              <a:ea typeface="Times New Roman" panose="02020603050405020304" pitchFamily="18" charset="0"/>
            </a:endParaRPr>
          </a:p>
          <a:p>
            <a:pPr indent="152400"/>
            <a:r>
              <a:rPr lang="en-AU" sz="2800" b="1" baseline="30000" dirty="0">
                <a:solidFill>
                  <a:schemeClr val="bg1"/>
                </a:solidFill>
                <a:latin typeface="Times New Roman" panose="02020603050405020304" pitchFamily="18" charset="0"/>
                <a:ea typeface="Times New Roman" panose="02020603050405020304" pitchFamily="18" charset="0"/>
              </a:rPr>
              <a:t>2 </a:t>
            </a:r>
            <a:r>
              <a:rPr lang="en-AU" sz="2800" dirty="0">
                <a:solidFill>
                  <a:schemeClr val="bg1"/>
                </a:solidFill>
                <a:latin typeface="Times New Roman" panose="02020603050405020304" pitchFamily="18" charset="0"/>
                <a:ea typeface="Times New Roman" panose="02020603050405020304" pitchFamily="18" charset="0"/>
              </a:rPr>
              <a:t>To Timothy, my true child in the faith: </a:t>
            </a:r>
          </a:p>
          <a:p>
            <a:pPr indent="152400"/>
            <a:r>
              <a:rPr lang="en-AU" sz="2800" dirty="0">
                <a:solidFill>
                  <a:schemeClr val="bg1"/>
                </a:solidFill>
                <a:latin typeface="Times New Roman" panose="02020603050405020304" pitchFamily="18" charset="0"/>
                <a:ea typeface="Times New Roman" panose="02020603050405020304" pitchFamily="18" charset="0"/>
              </a:rPr>
              <a:t> </a:t>
            </a:r>
          </a:p>
          <a:p>
            <a:r>
              <a:rPr lang="en-AU" sz="2800" dirty="0">
                <a:solidFill>
                  <a:schemeClr val="bg1"/>
                </a:solidFill>
                <a:latin typeface="Times New Roman" panose="02020603050405020304" pitchFamily="18" charset="0"/>
                <a:ea typeface="Times New Roman" panose="02020603050405020304" pitchFamily="18" charset="0"/>
              </a:rPr>
              <a:t>Grace, mercy, and peace from God the Father and Christ Jesus our Lord. </a:t>
            </a:r>
            <a:endParaRPr lang="en-AU"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04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64" y="10324"/>
            <a:ext cx="9144000" cy="4832092"/>
          </a:xfrm>
          <a:prstGeom prst="rect">
            <a:avLst/>
          </a:prstGeom>
          <a:noFill/>
          <a:ln w="9525">
            <a:noFill/>
            <a:miter lim="800000"/>
            <a:headEnd/>
            <a:tailEnd/>
          </a:ln>
        </p:spPr>
        <p:txBody>
          <a:bodyPr wrap="square">
            <a:prstTxWarp prst="textNoShape">
              <a:avLst/>
            </a:prstTxWarp>
            <a:spAutoFit/>
          </a:bodyPr>
          <a:lstStyle/>
          <a:p>
            <a:pPr indent="152400"/>
            <a:r>
              <a:rPr lang="en-AU" sz="2800" b="1" baseline="30000" dirty="0">
                <a:solidFill>
                  <a:schemeClr val="bg1"/>
                </a:solidFill>
                <a:latin typeface="Times New Roman" panose="02020603050405020304" pitchFamily="18" charset="0"/>
                <a:ea typeface="Times New Roman" panose="02020603050405020304" pitchFamily="18" charset="0"/>
              </a:rPr>
              <a:t>3 </a:t>
            </a:r>
            <a:r>
              <a:rPr lang="en-AU" sz="2800" dirty="0">
                <a:solidFill>
                  <a:schemeClr val="bg1"/>
                </a:solidFill>
                <a:latin typeface="Times New Roman" panose="02020603050405020304" pitchFamily="18" charset="0"/>
                <a:ea typeface="Times New Roman" panose="02020603050405020304" pitchFamily="18" charset="0"/>
              </a:rPr>
              <a:t>As I urged you when I was going to Macedonia, remain at Ephesus so that you may charge certain persons not to teach any different doctrine, </a:t>
            </a:r>
            <a:r>
              <a:rPr lang="en-AU" sz="2800" b="1" baseline="30000" dirty="0">
                <a:solidFill>
                  <a:schemeClr val="bg1"/>
                </a:solidFill>
                <a:latin typeface="Times New Roman" panose="02020603050405020304" pitchFamily="18" charset="0"/>
                <a:ea typeface="Times New Roman" panose="02020603050405020304" pitchFamily="18" charset="0"/>
              </a:rPr>
              <a:t>4 </a:t>
            </a:r>
            <a:r>
              <a:rPr lang="en-AU" sz="2800" dirty="0">
                <a:solidFill>
                  <a:schemeClr val="bg1"/>
                </a:solidFill>
                <a:latin typeface="Times New Roman" panose="02020603050405020304" pitchFamily="18" charset="0"/>
                <a:ea typeface="Times New Roman" panose="02020603050405020304" pitchFamily="18" charset="0"/>
              </a:rPr>
              <a:t>nor to devote themselves to myths and endless genealogies, which promote speculations rather than the stewardship from God that is by faith.  </a:t>
            </a:r>
            <a:r>
              <a:rPr lang="en-AU" sz="2800" b="1" baseline="30000" dirty="0">
                <a:solidFill>
                  <a:schemeClr val="bg1"/>
                </a:solidFill>
                <a:latin typeface="Times New Roman" panose="02020603050405020304" pitchFamily="18" charset="0"/>
                <a:ea typeface="Times New Roman" panose="02020603050405020304" pitchFamily="18" charset="0"/>
              </a:rPr>
              <a:t>5 </a:t>
            </a:r>
            <a:r>
              <a:rPr lang="en-AU" sz="2800" dirty="0">
                <a:solidFill>
                  <a:schemeClr val="bg1"/>
                </a:solidFill>
                <a:latin typeface="Times New Roman" panose="02020603050405020304" pitchFamily="18" charset="0"/>
                <a:ea typeface="Times New Roman" panose="02020603050405020304" pitchFamily="18" charset="0"/>
              </a:rPr>
              <a:t>The aim of our charge is love that issues from a pure heart and a good conscience and a sincere faith.  </a:t>
            </a:r>
            <a:r>
              <a:rPr lang="en-AU" sz="2800" b="1" baseline="30000" dirty="0">
                <a:solidFill>
                  <a:schemeClr val="bg1"/>
                </a:solidFill>
                <a:latin typeface="Times New Roman" panose="02020603050405020304" pitchFamily="18" charset="0"/>
                <a:ea typeface="Times New Roman" panose="02020603050405020304" pitchFamily="18" charset="0"/>
              </a:rPr>
              <a:t>6 </a:t>
            </a:r>
            <a:r>
              <a:rPr lang="en-AU" sz="2800" dirty="0">
                <a:solidFill>
                  <a:schemeClr val="bg1"/>
                </a:solidFill>
                <a:latin typeface="Times New Roman" panose="02020603050405020304" pitchFamily="18" charset="0"/>
                <a:ea typeface="Times New Roman" panose="02020603050405020304" pitchFamily="18" charset="0"/>
              </a:rPr>
              <a:t>Certain persons, by swerving from these, have wandered away into vain discussion, </a:t>
            </a:r>
            <a:r>
              <a:rPr lang="en-AU" sz="2800" b="1" baseline="30000" dirty="0">
                <a:solidFill>
                  <a:schemeClr val="bg1"/>
                </a:solidFill>
                <a:latin typeface="Times New Roman" panose="02020603050405020304" pitchFamily="18" charset="0"/>
                <a:ea typeface="Times New Roman" panose="02020603050405020304" pitchFamily="18" charset="0"/>
              </a:rPr>
              <a:t>7 </a:t>
            </a:r>
            <a:r>
              <a:rPr lang="en-AU" sz="2800" dirty="0">
                <a:solidFill>
                  <a:schemeClr val="bg1"/>
                </a:solidFill>
                <a:latin typeface="Times New Roman" panose="02020603050405020304" pitchFamily="18" charset="0"/>
                <a:ea typeface="Times New Roman" panose="02020603050405020304" pitchFamily="18" charset="0"/>
              </a:rPr>
              <a:t>desiring to be teachers of the law, without understanding either what they are saying or the things about which they make confident assertions.</a:t>
            </a:r>
            <a:r>
              <a:rPr lang="en-AU" sz="2800" dirty="0">
                <a:solidFill>
                  <a:schemeClr val="bg1"/>
                </a:solidFill>
              </a:rPr>
              <a:t> </a:t>
            </a:r>
            <a:endParaRPr lang="en-AU"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1711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64" y="10324"/>
            <a:ext cx="9144000" cy="3970318"/>
          </a:xfrm>
          <a:prstGeom prst="rect">
            <a:avLst/>
          </a:prstGeom>
          <a:noFill/>
          <a:ln w="9525">
            <a:noFill/>
            <a:miter lim="800000"/>
            <a:headEnd/>
            <a:tailEnd/>
          </a:ln>
        </p:spPr>
        <p:txBody>
          <a:bodyPr wrap="square">
            <a:prstTxWarp prst="textNoShape">
              <a:avLst/>
            </a:prstTxWarp>
            <a:spAutoFit/>
          </a:bodyPr>
          <a:lstStyle/>
          <a:p>
            <a:pPr indent="152400"/>
            <a:r>
              <a:rPr lang="en-AU" sz="2800" b="1" baseline="30000" dirty="0">
                <a:solidFill>
                  <a:schemeClr val="bg1"/>
                </a:solidFill>
                <a:latin typeface="Times New Roman" panose="02020603050405020304" pitchFamily="18" charset="0"/>
                <a:ea typeface="Times New Roman" panose="02020603050405020304" pitchFamily="18" charset="0"/>
              </a:rPr>
              <a:t>8 </a:t>
            </a:r>
            <a:r>
              <a:rPr lang="en-AU" sz="2800" dirty="0">
                <a:solidFill>
                  <a:schemeClr val="bg1"/>
                </a:solidFill>
                <a:latin typeface="Times New Roman" panose="02020603050405020304" pitchFamily="18" charset="0"/>
                <a:ea typeface="Times New Roman" panose="02020603050405020304" pitchFamily="18" charset="0"/>
              </a:rPr>
              <a:t>Now we know that the law is good, if one uses it lawfully, </a:t>
            </a:r>
            <a:r>
              <a:rPr lang="en-AU" sz="2800" b="1" baseline="30000" dirty="0">
                <a:solidFill>
                  <a:schemeClr val="bg1"/>
                </a:solidFill>
                <a:latin typeface="Times New Roman" panose="02020603050405020304" pitchFamily="18" charset="0"/>
                <a:ea typeface="Times New Roman" panose="02020603050405020304" pitchFamily="18" charset="0"/>
              </a:rPr>
              <a:t>9 </a:t>
            </a:r>
            <a:r>
              <a:rPr lang="en-AU" sz="2800" dirty="0">
                <a:solidFill>
                  <a:schemeClr val="bg1"/>
                </a:solidFill>
                <a:latin typeface="Times New Roman" panose="02020603050405020304" pitchFamily="18" charset="0"/>
                <a:ea typeface="Times New Roman" panose="02020603050405020304" pitchFamily="18" charset="0"/>
              </a:rPr>
              <a:t>understanding this, that the law is not laid down for the just but for the lawless and disobedient, for the ungodly and sinners, for the unholy and profane, for those who strike their fathers and mothers, for murderers, </a:t>
            </a:r>
            <a:r>
              <a:rPr lang="en-AU" sz="2800" b="1" baseline="30000" dirty="0">
                <a:solidFill>
                  <a:schemeClr val="bg1"/>
                </a:solidFill>
                <a:latin typeface="Times New Roman" panose="02020603050405020304" pitchFamily="18" charset="0"/>
                <a:ea typeface="Times New Roman" panose="02020603050405020304" pitchFamily="18" charset="0"/>
              </a:rPr>
              <a:t>10 </a:t>
            </a:r>
            <a:r>
              <a:rPr lang="en-AU" sz="2800" dirty="0">
                <a:solidFill>
                  <a:schemeClr val="bg1"/>
                </a:solidFill>
                <a:latin typeface="Times New Roman" panose="02020603050405020304" pitchFamily="18" charset="0"/>
                <a:ea typeface="Times New Roman" panose="02020603050405020304" pitchFamily="18" charset="0"/>
              </a:rPr>
              <a:t>the sexually immoral, men who practice homosexuality, enslavers, liars, perjurers, and whatever else is contrary to sound doctrine, </a:t>
            </a:r>
            <a:r>
              <a:rPr lang="en-AU" sz="2800" b="1" baseline="30000" dirty="0">
                <a:solidFill>
                  <a:schemeClr val="bg1"/>
                </a:solidFill>
                <a:latin typeface="Times New Roman" panose="02020603050405020304" pitchFamily="18" charset="0"/>
                <a:ea typeface="Times New Roman" panose="02020603050405020304" pitchFamily="18" charset="0"/>
              </a:rPr>
              <a:t>11 </a:t>
            </a:r>
            <a:r>
              <a:rPr lang="en-AU" sz="2800" dirty="0">
                <a:solidFill>
                  <a:schemeClr val="bg1"/>
                </a:solidFill>
                <a:latin typeface="Times New Roman" panose="02020603050405020304" pitchFamily="18" charset="0"/>
                <a:ea typeface="Times New Roman" panose="02020603050405020304" pitchFamily="18" charset="0"/>
              </a:rPr>
              <a:t>in accordance with the gospel of the glory of the blessed God with which I have been entrusted.</a:t>
            </a:r>
            <a:r>
              <a:rPr lang="en-AU" sz="2800" dirty="0">
                <a:solidFill>
                  <a:schemeClr val="bg1"/>
                </a:solidFill>
              </a:rPr>
              <a:t> </a:t>
            </a:r>
            <a:endParaRPr lang="en-AU"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80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64" y="10324"/>
            <a:ext cx="9144000" cy="5693866"/>
          </a:xfrm>
          <a:prstGeom prst="rect">
            <a:avLst/>
          </a:prstGeom>
          <a:noFill/>
          <a:ln w="9525">
            <a:noFill/>
            <a:miter lim="800000"/>
            <a:headEnd/>
            <a:tailEnd/>
          </a:ln>
        </p:spPr>
        <p:txBody>
          <a:bodyPr wrap="square">
            <a:prstTxWarp prst="textNoShape">
              <a:avLst/>
            </a:prstTxWarp>
            <a:spAutoFit/>
          </a:bodyPr>
          <a:lstStyle/>
          <a:p>
            <a:pPr indent="152400"/>
            <a:r>
              <a:rPr lang="en-AU" sz="2800" b="1" baseline="30000" dirty="0">
                <a:solidFill>
                  <a:schemeClr val="bg1"/>
                </a:solidFill>
                <a:latin typeface="Times New Roman" panose="02020603050405020304" pitchFamily="18" charset="0"/>
                <a:ea typeface="Times New Roman" panose="02020603050405020304" pitchFamily="18" charset="0"/>
              </a:rPr>
              <a:t>12 </a:t>
            </a:r>
            <a:r>
              <a:rPr lang="en-AU" sz="2800" dirty="0">
                <a:solidFill>
                  <a:schemeClr val="bg1"/>
                </a:solidFill>
                <a:latin typeface="Times New Roman" panose="02020603050405020304" pitchFamily="18" charset="0"/>
                <a:ea typeface="Times New Roman" panose="02020603050405020304" pitchFamily="18" charset="0"/>
              </a:rPr>
              <a:t>I thank him who has given me strength, Christ Jesus our Lord, because he judged me faithful, appointing me to his service, </a:t>
            </a:r>
            <a:r>
              <a:rPr lang="en-AU" sz="2800" b="1" baseline="30000" dirty="0">
                <a:solidFill>
                  <a:schemeClr val="bg1"/>
                </a:solidFill>
                <a:latin typeface="Times New Roman" panose="02020603050405020304" pitchFamily="18" charset="0"/>
                <a:ea typeface="Times New Roman" panose="02020603050405020304" pitchFamily="18" charset="0"/>
              </a:rPr>
              <a:t>13 </a:t>
            </a:r>
            <a:r>
              <a:rPr lang="en-AU" sz="2800" dirty="0">
                <a:solidFill>
                  <a:schemeClr val="bg1"/>
                </a:solidFill>
                <a:latin typeface="Times New Roman" panose="02020603050405020304" pitchFamily="18" charset="0"/>
                <a:ea typeface="Times New Roman" panose="02020603050405020304" pitchFamily="18" charset="0"/>
              </a:rPr>
              <a:t>though formerly I was a blasphemer, persecutor, and insolent opponent.  But I received mercy because I had acted ignorantly in unbelief, </a:t>
            </a:r>
            <a:r>
              <a:rPr lang="en-AU" sz="2800" b="1" baseline="30000" dirty="0">
                <a:solidFill>
                  <a:schemeClr val="bg1"/>
                </a:solidFill>
                <a:latin typeface="Times New Roman" panose="02020603050405020304" pitchFamily="18" charset="0"/>
                <a:ea typeface="Times New Roman" panose="02020603050405020304" pitchFamily="18" charset="0"/>
              </a:rPr>
              <a:t>14 </a:t>
            </a:r>
            <a:r>
              <a:rPr lang="en-AU" sz="2800" dirty="0">
                <a:solidFill>
                  <a:schemeClr val="bg1"/>
                </a:solidFill>
                <a:latin typeface="Times New Roman" panose="02020603050405020304" pitchFamily="18" charset="0"/>
                <a:ea typeface="Times New Roman" panose="02020603050405020304" pitchFamily="18" charset="0"/>
              </a:rPr>
              <a:t>and the grace of our Lord overflowed for me with the faith and love that are in Christ Jesus.  </a:t>
            </a:r>
            <a:r>
              <a:rPr lang="en-AU" sz="2800" b="1" baseline="30000" dirty="0">
                <a:solidFill>
                  <a:schemeClr val="bg1"/>
                </a:solidFill>
                <a:latin typeface="Times New Roman" panose="02020603050405020304" pitchFamily="18" charset="0"/>
                <a:ea typeface="Times New Roman" panose="02020603050405020304" pitchFamily="18" charset="0"/>
              </a:rPr>
              <a:t>15 </a:t>
            </a:r>
            <a:r>
              <a:rPr lang="en-AU" sz="2800" dirty="0">
                <a:solidFill>
                  <a:schemeClr val="bg1"/>
                </a:solidFill>
                <a:latin typeface="Times New Roman" panose="02020603050405020304" pitchFamily="18" charset="0"/>
                <a:ea typeface="Times New Roman" panose="02020603050405020304" pitchFamily="18" charset="0"/>
              </a:rPr>
              <a:t>The saying is trustworthy and deserving of full acceptance, that Christ Jesus came into the world to save sinners, of whom I am the foremost.  </a:t>
            </a:r>
            <a:r>
              <a:rPr lang="en-AU" sz="2800" b="1" baseline="30000" dirty="0">
                <a:solidFill>
                  <a:schemeClr val="bg1"/>
                </a:solidFill>
                <a:latin typeface="Times New Roman" panose="02020603050405020304" pitchFamily="18" charset="0"/>
                <a:ea typeface="Times New Roman" panose="02020603050405020304" pitchFamily="18" charset="0"/>
              </a:rPr>
              <a:t>16 </a:t>
            </a:r>
            <a:r>
              <a:rPr lang="en-AU" sz="2800" dirty="0">
                <a:solidFill>
                  <a:schemeClr val="bg1"/>
                </a:solidFill>
                <a:latin typeface="Times New Roman" panose="02020603050405020304" pitchFamily="18" charset="0"/>
                <a:ea typeface="Times New Roman" panose="02020603050405020304" pitchFamily="18" charset="0"/>
              </a:rPr>
              <a:t>But I received mercy for this reason, that in me, as the foremost, Jesus Christ might display his perfect patience as an example to those who were to believe in him for eternal life.  </a:t>
            </a:r>
            <a:r>
              <a:rPr lang="en-AU" sz="2800" b="1" baseline="30000" dirty="0">
                <a:solidFill>
                  <a:schemeClr val="bg1"/>
                </a:solidFill>
                <a:latin typeface="Times New Roman" panose="02020603050405020304" pitchFamily="18" charset="0"/>
                <a:ea typeface="Times New Roman" panose="02020603050405020304" pitchFamily="18" charset="0"/>
              </a:rPr>
              <a:t>17 </a:t>
            </a:r>
            <a:r>
              <a:rPr lang="en-AU" sz="2800" dirty="0">
                <a:solidFill>
                  <a:schemeClr val="bg1"/>
                </a:solidFill>
                <a:latin typeface="Times New Roman" panose="02020603050405020304" pitchFamily="18" charset="0"/>
                <a:ea typeface="Times New Roman" panose="02020603050405020304" pitchFamily="18" charset="0"/>
              </a:rPr>
              <a:t>To the King of the ages, immortal, invisible, the only God, be honour and glory forever and ever.  Amen.</a:t>
            </a:r>
            <a:r>
              <a:rPr lang="en-AU" sz="2800" dirty="0">
                <a:solidFill>
                  <a:schemeClr val="bg1"/>
                </a:solidFill>
              </a:rPr>
              <a:t> </a:t>
            </a:r>
            <a:endParaRPr lang="en-AU"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703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64" y="10324"/>
            <a:ext cx="9144000" cy="3108543"/>
          </a:xfrm>
          <a:prstGeom prst="rect">
            <a:avLst/>
          </a:prstGeom>
          <a:noFill/>
          <a:ln w="9525">
            <a:noFill/>
            <a:miter lim="800000"/>
            <a:headEnd/>
            <a:tailEnd/>
          </a:ln>
        </p:spPr>
        <p:txBody>
          <a:bodyPr wrap="square">
            <a:prstTxWarp prst="textNoShape">
              <a:avLst/>
            </a:prstTxWarp>
            <a:spAutoFit/>
          </a:bodyPr>
          <a:lstStyle/>
          <a:p>
            <a:pPr indent="152400"/>
            <a:r>
              <a:rPr lang="en-AU" sz="2800" b="1" baseline="30000" dirty="0">
                <a:solidFill>
                  <a:schemeClr val="bg1"/>
                </a:solidFill>
                <a:latin typeface="Times New Roman" panose="02020603050405020304" pitchFamily="18" charset="0"/>
                <a:ea typeface="Times New Roman" panose="02020603050405020304" pitchFamily="18" charset="0"/>
              </a:rPr>
              <a:t>18 </a:t>
            </a:r>
            <a:r>
              <a:rPr lang="en-AU" sz="2800" dirty="0">
                <a:solidFill>
                  <a:schemeClr val="bg1"/>
                </a:solidFill>
                <a:latin typeface="Times New Roman" panose="02020603050405020304" pitchFamily="18" charset="0"/>
                <a:ea typeface="Times New Roman" panose="02020603050405020304" pitchFamily="18" charset="0"/>
              </a:rPr>
              <a:t>This charge I entrust to you, Timothy, my child, in accordance with the prophecies previously made about you, that by them you may wage the good warfare, </a:t>
            </a:r>
            <a:r>
              <a:rPr lang="en-AU" sz="2800" b="1" baseline="30000" dirty="0">
                <a:solidFill>
                  <a:schemeClr val="bg1"/>
                </a:solidFill>
                <a:latin typeface="Times New Roman" panose="02020603050405020304" pitchFamily="18" charset="0"/>
                <a:ea typeface="Times New Roman" panose="02020603050405020304" pitchFamily="18" charset="0"/>
              </a:rPr>
              <a:t>19 </a:t>
            </a:r>
            <a:r>
              <a:rPr lang="en-AU" sz="2800" dirty="0">
                <a:solidFill>
                  <a:schemeClr val="bg1"/>
                </a:solidFill>
                <a:latin typeface="Times New Roman" panose="02020603050405020304" pitchFamily="18" charset="0"/>
                <a:ea typeface="Times New Roman" panose="02020603050405020304" pitchFamily="18" charset="0"/>
              </a:rPr>
              <a:t>holding faith and a good conscience.  By rejecting this, some have made shipwreck of their faith, </a:t>
            </a:r>
            <a:r>
              <a:rPr lang="en-AU" sz="2800" b="1" baseline="30000" dirty="0">
                <a:solidFill>
                  <a:schemeClr val="bg1"/>
                </a:solidFill>
                <a:latin typeface="Times New Roman" panose="02020603050405020304" pitchFamily="18" charset="0"/>
                <a:ea typeface="Times New Roman" panose="02020603050405020304" pitchFamily="18" charset="0"/>
              </a:rPr>
              <a:t>20 </a:t>
            </a:r>
            <a:r>
              <a:rPr lang="en-AU" sz="2800" dirty="0">
                <a:solidFill>
                  <a:schemeClr val="bg1"/>
                </a:solidFill>
                <a:latin typeface="Times New Roman" panose="02020603050405020304" pitchFamily="18" charset="0"/>
                <a:ea typeface="Times New Roman" panose="02020603050405020304" pitchFamily="18" charset="0"/>
              </a:rPr>
              <a:t>among whom are Hymenaeus and Alexander, whom I have handed over to Satan that they may learn not to blaspheme.</a:t>
            </a:r>
            <a:r>
              <a:rPr lang="en-AU" sz="2800" dirty="0">
                <a:solidFill>
                  <a:schemeClr val="bg1"/>
                </a:solidFill>
              </a:rPr>
              <a:t> </a:t>
            </a:r>
            <a:endParaRPr lang="en-AU"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69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8C70A22-DAE3-404D-A87E-B3B162843374}"/>
              </a:ext>
            </a:extLst>
          </p:cNvPr>
          <p:cNvSpPr txBox="1"/>
          <p:nvPr/>
        </p:nvSpPr>
        <p:spPr>
          <a:xfrm>
            <a:off x="2195736" y="35652"/>
            <a:ext cx="3499550" cy="461665"/>
          </a:xfrm>
          <a:prstGeom prst="rect">
            <a:avLst/>
          </a:prstGeom>
          <a:noFill/>
          <a:ln>
            <a:noFill/>
          </a:ln>
        </p:spPr>
        <p:txBody>
          <a:bodyPr wrap="square" rtlCol="0">
            <a:spAutoFit/>
          </a:bodyPr>
          <a:lstStyle/>
          <a:p>
            <a:pPr marL="317500" indent="-317500"/>
            <a:r>
              <a:rPr lang="en-AU" sz="2400" b="1" dirty="0">
                <a:solidFill>
                  <a:srgbClr val="FFFF00"/>
                </a:solidFill>
                <a:latin typeface="Times New Roman" panose="02020603050405020304" pitchFamily="18" charset="0"/>
                <a:cs typeface="Times New Roman" panose="02020603050405020304" pitchFamily="18" charset="0"/>
              </a:rPr>
              <a:t>1 Timothy    Introduction</a:t>
            </a:r>
            <a:endParaRPr lang="en-AU" sz="2000" dirty="0">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7A84375-E7A0-CE4A-8B61-1B281007F1AD}"/>
              </a:ext>
            </a:extLst>
          </p:cNvPr>
          <p:cNvSpPr txBox="1"/>
          <p:nvPr/>
        </p:nvSpPr>
        <p:spPr>
          <a:xfrm>
            <a:off x="107504" y="535396"/>
            <a:ext cx="2808312" cy="1200329"/>
          </a:xfrm>
          <a:prstGeom prst="rect">
            <a:avLst/>
          </a:prstGeom>
          <a:noFill/>
          <a:ln>
            <a:solidFill>
              <a:srgbClr val="FFFF00"/>
            </a:solidFill>
          </a:ln>
        </p:spPr>
        <p:txBody>
          <a:bodyPr wrap="square" rtlCol="0">
            <a:spAutoFit/>
          </a:bodyPr>
          <a:lstStyle/>
          <a:p>
            <a:pPr marL="4763" indent="-4763" algn="ctr"/>
            <a:r>
              <a:rPr lang="en-AU" dirty="0">
                <a:solidFill>
                  <a:srgbClr val="FFFF00"/>
                </a:solidFill>
                <a:latin typeface="Times New Roman" panose="02020603050405020304" pitchFamily="18" charset="0"/>
                <a:cs typeface="Times New Roman" panose="02020603050405020304" pitchFamily="18" charset="0"/>
              </a:rPr>
              <a:t>The Pastoral Epistles:</a:t>
            </a:r>
          </a:p>
          <a:p>
            <a:pPr marL="285750" indent="-285750">
              <a:buFont typeface="Arial" panose="020B0604020202020204" pitchFamily="34" charset="0"/>
              <a:buChar char="•"/>
            </a:pPr>
            <a:r>
              <a:rPr lang="en-AU" dirty="0">
                <a:solidFill>
                  <a:srgbClr val="FFFF00"/>
                </a:solidFill>
                <a:latin typeface="Times New Roman" panose="02020603050405020304" pitchFamily="18" charset="0"/>
                <a:cs typeface="Times New Roman" panose="02020603050405020304" pitchFamily="18" charset="0"/>
              </a:rPr>
              <a:t>1 Timothy</a:t>
            </a:r>
          </a:p>
          <a:p>
            <a:pPr marL="285750" indent="-285750">
              <a:buFont typeface="Arial" panose="020B0604020202020204" pitchFamily="34" charset="0"/>
              <a:buChar char="•"/>
            </a:pPr>
            <a:r>
              <a:rPr lang="en-AU" dirty="0">
                <a:solidFill>
                  <a:srgbClr val="FFFF00"/>
                </a:solidFill>
                <a:latin typeface="Times New Roman" panose="02020603050405020304" pitchFamily="18" charset="0"/>
                <a:cs typeface="Times New Roman" panose="02020603050405020304" pitchFamily="18" charset="0"/>
              </a:rPr>
              <a:t>2 Timothy</a:t>
            </a:r>
          </a:p>
          <a:p>
            <a:pPr marL="285750" indent="-285750">
              <a:buFont typeface="Arial" panose="020B0604020202020204" pitchFamily="34" charset="0"/>
              <a:buChar char="•"/>
            </a:pPr>
            <a:r>
              <a:rPr lang="en-AU" dirty="0">
                <a:solidFill>
                  <a:srgbClr val="FFFF00"/>
                </a:solidFill>
                <a:latin typeface="Times New Roman" panose="02020603050405020304" pitchFamily="18" charset="0"/>
                <a:cs typeface="Times New Roman" panose="02020603050405020304" pitchFamily="18" charset="0"/>
              </a:rPr>
              <a:t>Titus</a:t>
            </a:r>
            <a:endParaRPr lang="en-AU"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31F7FC1-85C2-3E43-831F-1CF1D3B270C9}"/>
              </a:ext>
            </a:extLst>
          </p:cNvPr>
          <p:cNvSpPr txBox="1"/>
          <p:nvPr/>
        </p:nvSpPr>
        <p:spPr>
          <a:xfrm>
            <a:off x="3337865" y="434887"/>
            <a:ext cx="5696824" cy="1477328"/>
          </a:xfrm>
          <a:prstGeom prst="rect">
            <a:avLst/>
          </a:prstGeom>
          <a:noFill/>
          <a:ln>
            <a:noFill/>
          </a:ln>
        </p:spPr>
        <p:txBody>
          <a:bodyPr wrap="square" numCol="1"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No need to cover the foundational topics </a:t>
            </a:r>
            <a:br>
              <a:rPr lang="en-AU" dirty="0">
                <a:solidFill>
                  <a:schemeClr val="bg1"/>
                </a:solidFill>
                <a:latin typeface="Times New Roman" panose="02020603050405020304" pitchFamily="18" charset="0"/>
                <a:cs typeface="Times New Roman" panose="02020603050405020304" pitchFamily="18" charset="0"/>
              </a:rPr>
            </a:br>
            <a:r>
              <a:rPr lang="en-AU" dirty="0">
                <a:solidFill>
                  <a:schemeClr val="bg1"/>
                </a:solidFill>
                <a:latin typeface="Times New Roman" panose="02020603050405020304" pitchFamily="18" charset="0"/>
                <a:cs typeface="Times New Roman" panose="02020603050405020304" pitchFamily="18" charset="0"/>
              </a:rPr>
              <a:t>i.e. Death and resurrection of Christ</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Written to individuals who know the Gospel well</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Timothy and Titus are Missionaries/Pastors </a:t>
            </a:r>
            <a:br>
              <a:rPr lang="en-AU" dirty="0">
                <a:solidFill>
                  <a:schemeClr val="bg1"/>
                </a:solidFill>
                <a:latin typeface="Times New Roman" panose="02020603050405020304" pitchFamily="18" charset="0"/>
                <a:cs typeface="Times New Roman" panose="02020603050405020304" pitchFamily="18" charset="0"/>
              </a:rPr>
            </a:br>
            <a:r>
              <a:rPr lang="en-AU" dirty="0">
                <a:solidFill>
                  <a:schemeClr val="bg1"/>
                </a:solidFill>
                <a:latin typeface="Times New Roman" panose="02020603050405020304" pitchFamily="18" charset="0"/>
                <a:cs typeface="Times New Roman" panose="02020603050405020304" pitchFamily="18" charset="0"/>
              </a:rPr>
              <a:t>who worked with Paul</a:t>
            </a:r>
          </a:p>
        </p:txBody>
      </p:sp>
    </p:spTree>
    <p:extLst>
      <p:ext uri="{BB962C8B-B14F-4D97-AF65-F5344CB8AC3E}">
        <p14:creationId xmlns:p14="http://schemas.microsoft.com/office/powerpoint/2010/main" val="230150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1F3641C-59BE-8842-9DBB-60C4FB765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0"/>
            <a:ext cx="7623175"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2A6663-FD3A-0846-A7CA-AA7FDCAC3493}"/>
              </a:ext>
            </a:extLst>
          </p:cNvPr>
          <p:cNvSpPr txBox="1"/>
          <p:nvPr/>
        </p:nvSpPr>
        <p:spPr>
          <a:xfrm>
            <a:off x="4572000" y="3437450"/>
            <a:ext cx="864096" cy="369332"/>
          </a:xfrm>
          <a:prstGeom prst="rect">
            <a:avLst/>
          </a:prstGeom>
          <a:solidFill>
            <a:schemeClr val="bg1">
              <a:alpha val="69000"/>
            </a:schemeClr>
          </a:solidFill>
        </p:spPr>
        <p:txBody>
          <a:bodyPr wrap="square" rtlCol="0">
            <a:spAutoFit/>
          </a:bodyPr>
          <a:lstStyle/>
          <a:p>
            <a:r>
              <a:rPr lang="en-AU" dirty="0"/>
              <a:t>Lystra</a:t>
            </a:r>
          </a:p>
        </p:txBody>
      </p:sp>
      <p:cxnSp>
        <p:nvCxnSpPr>
          <p:cNvPr id="4" name="Straight Arrow Connector 3">
            <a:extLst>
              <a:ext uri="{FF2B5EF4-FFF2-40B4-BE49-F238E27FC236}">
                <a16:creationId xmlns:a16="http://schemas.microsoft.com/office/drawing/2014/main" id="{C68B87F7-69D6-0D44-9B19-74938236A491}"/>
              </a:ext>
            </a:extLst>
          </p:cNvPr>
          <p:cNvCxnSpPr>
            <a:cxnSpLocks/>
          </p:cNvCxnSpPr>
          <p:nvPr/>
        </p:nvCxnSpPr>
        <p:spPr>
          <a:xfrm flipV="1">
            <a:off x="5076056" y="2425452"/>
            <a:ext cx="433160" cy="1008112"/>
          </a:xfrm>
          <a:prstGeom prst="straightConnector1">
            <a:avLst/>
          </a:prstGeom>
          <a:ln w="4445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A74FD49-E3C7-5941-AD62-9C761CFC85AC}"/>
              </a:ext>
            </a:extLst>
          </p:cNvPr>
          <p:cNvSpPr txBox="1"/>
          <p:nvPr/>
        </p:nvSpPr>
        <p:spPr>
          <a:xfrm>
            <a:off x="2123728" y="2857500"/>
            <a:ext cx="1076030" cy="369332"/>
          </a:xfrm>
          <a:prstGeom prst="rect">
            <a:avLst/>
          </a:prstGeom>
          <a:solidFill>
            <a:schemeClr val="bg1">
              <a:alpha val="69000"/>
            </a:schemeClr>
          </a:solidFill>
        </p:spPr>
        <p:txBody>
          <a:bodyPr wrap="square" rtlCol="0">
            <a:spAutoFit/>
          </a:bodyPr>
          <a:lstStyle/>
          <a:p>
            <a:r>
              <a:rPr lang="en-AU" dirty="0"/>
              <a:t>Ephesus</a:t>
            </a:r>
          </a:p>
        </p:txBody>
      </p:sp>
      <p:cxnSp>
        <p:nvCxnSpPr>
          <p:cNvPr id="14" name="Straight Arrow Connector 13">
            <a:extLst>
              <a:ext uri="{FF2B5EF4-FFF2-40B4-BE49-F238E27FC236}">
                <a16:creationId xmlns:a16="http://schemas.microsoft.com/office/drawing/2014/main" id="{4210265D-E87B-0E47-A04A-97C26C3619F1}"/>
              </a:ext>
            </a:extLst>
          </p:cNvPr>
          <p:cNvCxnSpPr>
            <a:cxnSpLocks/>
          </p:cNvCxnSpPr>
          <p:nvPr/>
        </p:nvCxnSpPr>
        <p:spPr>
          <a:xfrm flipV="1">
            <a:off x="2771800" y="2302622"/>
            <a:ext cx="559487" cy="626886"/>
          </a:xfrm>
          <a:prstGeom prst="straightConnector1">
            <a:avLst/>
          </a:prstGeom>
          <a:ln w="4445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13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8C70A22-DAE3-404D-A87E-B3B162843374}"/>
              </a:ext>
            </a:extLst>
          </p:cNvPr>
          <p:cNvSpPr txBox="1"/>
          <p:nvPr/>
        </p:nvSpPr>
        <p:spPr>
          <a:xfrm>
            <a:off x="2195736" y="35652"/>
            <a:ext cx="3499550" cy="461665"/>
          </a:xfrm>
          <a:prstGeom prst="rect">
            <a:avLst/>
          </a:prstGeom>
          <a:noFill/>
          <a:ln>
            <a:noFill/>
          </a:ln>
        </p:spPr>
        <p:txBody>
          <a:bodyPr wrap="square" rtlCol="0">
            <a:spAutoFit/>
          </a:bodyPr>
          <a:lstStyle/>
          <a:p>
            <a:pPr marL="317500" indent="-317500"/>
            <a:r>
              <a:rPr lang="en-AU" sz="2400" b="1" dirty="0">
                <a:solidFill>
                  <a:srgbClr val="FFFF00"/>
                </a:solidFill>
                <a:latin typeface="Times New Roman" panose="02020603050405020304" pitchFamily="18" charset="0"/>
                <a:cs typeface="Times New Roman" panose="02020603050405020304" pitchFamily="18" charset="0"/>
              </a:rPr>
              <a:t>1 Timothy    Introduction</a:t>
            </a:r>
            <a:endParaRPr lang="en-AU" sz="2000" dirty="0">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7A84375-E7A0-CE4A-8B61-1B281007F1AD}"/>
              </a:ext>
            </a:extLst>
          </p:cNvPr>
          <p:cNvSpPr txBox="1"/>
          <p:nvPr/>
        </p:nvSpPr>
        <p:spPr>
          <a:xfrm>
            <a:off x="107504" y="535396"/>
            <a:ext cx="2808312" cy="1200329"/>
          </a:xfrm>
          <a:prstGeom prst="rect">
            <a:avLst/>
          </a:prstGeom>
          <a:noFill/>
          <a:ln>
            <a:solidFill>
              <a:srgbClr val="FFFF00"/>
            </a:solidFill>
          </a:ln>
        </p:spPr>
        <p:txBody>
          <a:bodyPr wrap="square" rtlCol="0">
            <a:spAutoFit/>
          </a:bodyPr>
          <a:lstStyle/>
          <a:p>
            <a:pPr marL="4763" indent="-4763" algn="ctr"/>
            <a:r>
              <a:rPr lang="en-AU" dirty="0">
                <a:solidFill>
                  <a:srgbClr val="FFFF00"/>
                </a:solidFill>
                <a:latin typeface="Times New Roman" panose="02020603050405020304" pitchFamily="18" charset="0"/>
                <a:cs typeface="Times New Roman" panose="02020603050405020304" pitchFamily="18" charset="0"/>
              </a:rPr>
              <a:t>The Pastoral Epistles:</a:t>
            </a:r>
          </a:p>
          <a:p>
            <a:pPr marL="285750" indent="-285750">
              <a:buFont typeface="Arial" panose="020B0604020202020204" pitchFamily="34" charset="0"/>
              <a:buChar char="•"/>
            </a:pPr>
            <a:r>
              <a:rPr lang="en-AU" dirty="0">
                <a:solidFill>
                  <a:srgbClr val="FFFF00"/>
                </a:solidFill>
                <a:latin typeface="Times New Roman" panose="02020603050405020304" pitchFamily="18" charset="0"/>
                <a:cs typeface="Times New Roman" panose="02020603050405020304" pitchFamily="18" charset="0"/>
              </a:rPr>
              <a:t>1 Timothy</a:t>
            </a:r>
          </a:p>
          <a:p>
            <a:pPr marL="285750" indent="-285750">
              <a:buFont typeface="Arial" panose="020B0604020202020204" pitchFamily="34" charset="0"/>
              <a:buChar char="•"/>
            </a:pPr>
            <a:r>
              <a:rPr lang="en-AU" dirty="0">
                <a:solidFill>
                  <a:srgbClr val="FFFF00"/>
                </a:solidFill>
                <a:latin typeface="Times New Roman" panose="02020603050405020304" pitchFamily="18" charset="0"/>
                <a:cs typeface="Times New Roman" panose="02020603050405020304" pitchFamily="18" charset="0"/>
              </a:rPr>
              <a:t>2 Timothy</a:t>
            </a:r>
          </a:p>
          <a:p>
            <a:pPr marL="285750" indent="-285750">
              <a:buFont typeface="Arial" panose="020B0604020202020204" pitchFamily="34" charset="0"/>
              <a:buChar char="•"/>
            </a:pPr>
            <a:r>
              <a:rPr lang="en-AU" dirty="0">
                <a:solidFill>
                  <a:srgbClr val="FFFF00"/>
                </a:solidFill>
                <a:latin typeface="Times New Roman" panose="02020603050405020304" pitchFamily="18" charset="0"/>
                <a:cs typeface="Times New Roman" panose="02020603050405020304" pitchFamily="18" charset="0"/>
              </a:rPr>
              <a:t>Titus</a:t>
            </a:r>
            <a:endParaRPr lang="en-AU"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31F7FC1-85C2-3E43-831F-1CF1D3B270C9}"/>
              </a:ext>
            </a:extLst>
          </p:cNvPr>
          <p:cNvSpPr txBox="1"/>
          <p:nvPr/>
        </p:nvSpPr>
        <p:spPr>
          <a:xfrm>
            <a:off x="3337865" y="434887"/>
            <a:ext cx="5696824" cy="1477328"/>
          </a:xfrm>
          <a:prstGeom prst="rect">
            <a:avLst/>
          </a:prstGeom>
          <a:noFill/>
          <a:ln>
            <a:noFill/>
          </a:ln>
        </p:spPr>
        <p:txBody>
          <a:bodyPr wrap="square" numCol="1"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No need to cover the foundational topics </a:t>
            </a:r>
            <a:br>
              <a:rPr lang="en-AU" dirty="0">
                <a:solidFill>
                  <a:schemeClr val="bg1"/>
                </a:solidFill>
                <a:latin typeface="Times New Roman" panose="02020603050405020304" pitchFamily="18" charset="0"/>
                <a:cs typeface="Times New Roman" panose="02020603050405020304" pitchFamily="18" charset="0"/>
              </a:rPr>
            </a:br>
            <a:r>
              <a:rPr lang="en-AU" dirty="0">
                <a:solidFill>
                  <a:schemeClr val="bg1"/>
                </a:solidFill>
                <a:latin typeface="Times New Roman" panose="02020603050405020304" pitchFamily="18" charset="0"/>
                <a:cs typeface="Times New Roman" panose="02020603050405020304" pitchFamily="18" charset="0"/>
              </a:rPr>
              <a:t>i.e. Death and resurrection of Christ</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Written to individuals who know the Gospel well</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Timothy and Titus are Missionaries/Pastors </a:t>
            </a:r>
            <a:br>
              <a:rPr lang="en-AU" dirty="0">
                <a:solidFill>
                  <a:schemeClr val="bg1"/>
                </a:solidFill>
                <a:latin typeface="Times New Roman" panose="02020603050405020304" pitchFamily="18" charset="0"/>
                <a:cs typeface="Times New Roman" panose="02020603050405020304" pitchFamily="18" charset="0"/>
              </a:rPr>
            </a:br>
            <a:r>
              <a:rPr lang="en-AU" dirty="0">
                <a:solidFill>
                  <a:schemeClr val="bg1"/>
                </a:solidFill>
                <a:latin typeface="Times New Roman" panose="02020603050405020304" pitchFamily="18" charset="0"/>
                <a:cs typeface="Times New Roman" panose="02020603050405020304" pitchFamily="18" charset="0"/>
              </a:rPr>
              <a:t>who worked with Paul</a:t>
            </a:r>
          </a:p>
        </p:txBody>
      </p:sp>
      <p:sp>
        <p:nvSpPr>
          <p:cNvPr id="5" name="TextBox 4">
            <a:extLst>
              <a:ext uri="{FF2B5EF4-FFF2-40B4-BE49-F238E27FC236}">
                <a16:creationId xmlns:a16="http://schemas.microsoft.com/office/drawing/2014/main" id="{F36D8820-2131-1C49-A3E1-C32FA11C4BD4}"/>
              </a:ext>
            </a:extLst>
          </p:cNvPr>
          <p:cNvSpPr txBox="1"/>
          <p:nvPr/>
        </p:nvSpPr>
        <p:spPr>
          <a:xfrm>
            <a:off x="29354" y="1950294"/>
            <a:ext cx="9127404" cy="646331"/>
          </a:xfrm>
          <a:prstGeom prst="rect">
            <a:avLst/>
          </a:prstGeom>
          <a:noFill/>
          <a:ln>
            <a:noFill/>
          </a:ln>
        </p:spPr>
        <p:txBody>
          <a:bodyPr wrap="square" numCol="1"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Paul probably saw Timothy &amp; Titus (&amp; men like them), as the next generation to build on the work of the Apostles.  </a:t>
            </a:r>
          </a:p>
        </p:txBody>
      </p:sp>
      <p:sp>
        <p:nvSpPr>
          <p:cNvPr id="7" name="TextBox 6">
            <a:extLst>
              <a:ext uri="{FF2B5EF4-FFF2-40B4-BE49-F238E27FC236}">
                <a16:creationId xmlns:a16="http://schemas.microsoft.com/office/drawing/2014/main" id="{62DFC3F3-0CEA-BB41-9375-5FF4B370BB7E}"/>
              </a:ext>
            </a:extLst>
          </p:cNvPr>
          <p:cNvSpPr txBox="1"/>
          <p:nvPr/>
        </p:nvSpPr>
        <p:spPr>
          <a:xfrm>
            <a:off x="611560" y="2563013"/>
            <a:ext cx="9127404" cy="369332"/>
          </a:xfrm>
          <a:prstGeom prst="rect">
            <a:avLst/>
          </a:prstGeom>
          <a:noFill/>
          <a:ln>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Timothy:     A young man, called to exercise authoritative leadership in a church</a:t>
            </a:r>
            <a:endParaRPr lang="en-AU" u="sng" dirty="0">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F18F315-F90F-FE4E-A886-F4BF51229AA6}"/>
              </a:ext>
            </a:extLst>
          </p:cNvPr>
          <p:cNvSpPr txBox="1"/>
          <p:nvPr/>
        </p:nvSpPr>
        <p:spPr>
          <a:xfrm>
            <a:off x="8333" y="2864694"/>
            <a:ext cx="9127404" cy="646331"/>
          </a:xfrm>
          <a:prstGeom prst="rect">
            <a:avLst/>
          </a:prstGeom>
          <a:noFill/>
          <a:ln>
            <a:noFill/>
          </a:ln>
        </p:spPr>
        <p:txBody>
          <a:bodyPr wrap="square" numCol="1"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A new age in the church.  The Apostles had exercised authority.  </a:t>
            </a:r>
            <a:br>
              <a:rPr lang="en-AU" dirty="0">
                <a:solidFill>
                  <a:schemeClr val="bg1"/>
                </a:solidFill>
                <a:latin typeface="Times New Roman" panose="02020603050405020304" pitchFamily="18" charset="0"/>
                <a:cs typeface="Times New Roman" panose="02020603050405020304" pitchFamily="18" charset="0"/>
              </a:rPr>
            </a:br>
            <a:r>
              <a:rPr lang="en-AU" dirty="0">
                <a:solidFill>
                  <a:schemeClr val="bg1"/>
                </a:solidFill>
                <a:latin typeface="Times New Roman" panose="02020603050405020304" pitchFamily="18" charset="0"/>
                <a:cs typeface="Times New Roman" panose="02020603050405020304" pitchFamily="18" charset="0"/>
              </a:rPr>
              <a:t>Now passing on to Godly leaders.</a:t>
            </a:r>
          </a:p>
        </p:txBody>
      </p:sp>
    </p:spTree>
    <p:extLst>
      <p:ext uri="{BB962C8B-B14F-4D97-AF65-F5344CB8AC3E}">
        <p14:creationId xmlns:p14="http://schemas.microsoft.com/office/powerpoint/2010/main" val="39748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145075</TotalTime>
  <Words>1114</Words>
  <Application>Microsoft Macintosh PowerPoint</Application>
  <PresentationFormat>On-screen Show (16:10)</PresentationFormat>
  <Paragraphs>93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Comic Sans MS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2371</cp:revision>
  <cp:lastPrinted>2022-04-01T00:31:43Z</cp:lastPrinted>
  <dcterms:created xsi:type="dcterms:W3CDTF">2016-11-04T06:28:01Z</dcterms:created>
  <dcterms:modified xsi:type="dcterms:W3CDTF">2022-04-01T00:36:50Z</dcterms:modified>
</cp:coreProperties>
</file>